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308" r:id="rId4"/>
    <p:sldId id="258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16" r:id="rId20"/>
    <p:sldId id="261" r:id="rId21"/>
    <p:sldId id="280" r:id="rId22"/>
    <p:sldId id="281" r:id="rId23"/>
    <p:sldId id="282" r:id="rId24"/>
    <p:sldId id="283" r:id="rId25"/>
    <p:sldId id="284" r:id="rId26"/>
    <p:sldId id="285" r:id="rId27"/>
    <p:sldId id="290" r:id="rId28"/>
    <p:sldId id="291" r:id="rId29"/>
    <p:sldId id="293" r:id="rId30"/>
    <p:sldId id="286" r:id="rId31"/>
    <p:sldId id="311" r:id="rId32"/>
    <p:sldId id="312" r:id="rId33"/>
    <p:sldId id="313" r:id="rId34"/>
    <p:sldId id="314" r:id="rId35"/>
    <p:sldId id="262" r:id="rId36"/>
    <p:sldId id="263" r:id="rId37"/>
    <p:sldId id="315" r:id="rId38"/>
    <p:sldId id="267" r:id="rId39"/>
    <p:sldId id="279" r:id="rId40"/>
    <p:sldId id="317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A00"/>
    <a:srgbClr val="1BBC00"/>
    <a:srgbClr val="073200"/>
    <a:srgbClr val="0D5800"/>
    <a:srgbClr val="61FF47"/>
    <a:srgbClr val="542308"/>
    <a:srgbClr val="383838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86" autoAdjust="0"/>
  </p:normalViewPr>
  <p:slideViewPr>
    <p:cSldViewPr>
      <p:cViewPr varScale="1">
        <p:scale>
          <a:sx n="100" d="100"/>
          <a:sy n="10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B817D-CF99-4A7A-8E07-AA591A4E358F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F2CE-681F-48B0-814A-DC6202CBE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2CE-681F-48B0-814A-DC6202CBEC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F2CE-681F-48B0-814A-DC6202CBEC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514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Investigation of the Origin of 2008TC3 Through Spectral Analysis of F-type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Asteroids and Lab Spectra of Almahata Sitta and Mineral Mixtures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686800" cy="3200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By Bill Freeman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SETI Institute and Louisiana State University</a:t>
            </a:r>
          </a:p>
          <a:p>
            <a:pPr algn="ctr"/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Mentors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: Janice Bishop, Franck Marchis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, and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Josh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Emery</a:t>
            </a:r>
          </a:p>
          <a:p>
            <a:pPr algn="ctr"/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142" t="13780" r="10552" b="16244"/>
          <a:stretch>
            <a:fillRect/>
          </a:stretch>
        </p:blipFill>
        <p:spPr bwMode="auto">
          <a:xfrm>
            <a:off x="3733800" y="2667000"/>
            <a:ext cx="1330657" cy="89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7432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26978" b="29856"/>
          <a:stretch>
            <a:fillRect/>
          </a:stretch>
        </p:blipFill>
        <p:spPr bwMode="auto">
          <a:xfrm>
            <a:off x="5715000" y="2836942"/>
            <a:ext cx="1371600" cy="5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*Feel free to ask clarifying questions during the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Pyroxene / Olivine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3333" t="6857" r="15238" b="10095"/>
          <a:stretch>
            <a:fillRect/>
          </a:stretch>
        </p:blipFill>
        <p:spPr bwMode="auto">
          <a:xfrm>
            <a:off x="457200" y="1143000"/>
            <a:ext cx="7543800" cy="548182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Almahatta Sitta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9143" r="14286" b="7048"/>
          <a:stretch>
            <a:fillRect/>
          </a:stretch>
        </p:blipFill>
        <p:spPr bwMode="auto">
          <a:xfrm>
            <a:off x="4800600" y="381000"/>
            <a:ext cx="3764280" cy="27241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0000" t="60000" r="18690" b="33810"/>
          <a:stretch>
            <a:fillRect/>
          </a:stretch>
        </p:blipFill>
        <p:spPr bwMode="auto">
          <a:xfrm>
            <a:off x="4267200" y="4394484"/>
            <a:ext cx="4754880" cy="86331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60000" t="50095" r="18571" b="42191"/>
          <a:stretch>
            <a:fillRect/>
          </a:stretch>
        </p:blipFill>
        <p:spPr bwMode="auto">
          <a:xfrm>
            <a:off x="4275666" y="3200400"/>
            <a:ext cx="4754880" cy="106984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533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reflectance scales are not comparable. We need to add Carbon!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447800"/>
            <a:ext cx="4038600" cy="4454770"/>
            <a:chOff x="381000" y="1184030"/>
            <a:chExt cx="5638800" cy="5521570"/>
          </a:xfrm>
        </p:grpSpPr>
        <p:pic>
          <p:nvPicPr>
            <p:cNvPr id="10" name="Picture 9" descr="Screen shot 2010-08-10 at 1.50.16 P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1184030"/>
              <a:ext cx="5638800" cy="552157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676400" y="4095750"/>
              <a:ext cx="4114800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3962400"/>
              <a:ext cx="838200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52600" y="4343399"/>
              <a:ext cx="1035050" cy="263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3676" y="4460875"/>
              <a:ext cx="3365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124" y="4476749"/>
              <a:ext cx="247651" cy="7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4274" y="4410074"/>
              <a:ext cx="184151" cy="7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Montmorillonite / Carbon</a:t>
            </a:r>
            <a:endParaRPr lang="en-US" dirty="0"/>
          </a:p>
        </p:txBody>
      </p:sp>
      <p:pic>
        <p:nvPicPr>
          <p:cNvPr id="4" name="Picture 3" descr="Lab_Mixtures 027.JPG"/>
          <p:cNvPicPr>
            <a:picLocks noChangeAspect="1"/>
          </p:cNvPicPr>
          <p:nvPr/>
        </p:nvPicPr>
        <p:blipFill>
          <a:blip r:embed="rId2" cstate="print"/>
          <a:srcRect l="26667" t="13326" r="23333" b="20044"/>
          <a:stretch>
            <a:fillRect/>
          </a:stretch>
        </p:blipFill>
        <p:spPr>
          <a:xfrm>
            <a:off x="381000" y="1371600"/>
            <a:ext cx="2286000" cy="2286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Lab_Mixtures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371599"/>
            <a:ext cx="5943600" cy="44601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3711714"/>
            <a:ext cx="2286000" cy="707886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Montmorillonite clay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953000"/>
            <a:ext cx="1371600" cy="707886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Graphite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45 µm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953000"/>
            <a:ext cx="2133600" cy="707886"/>
          </a:xfrm>
          <a:prstGeom prst="rect">
            <a:avLst/>
          </a:prstGeom>
          <a:solidFill>
            <a:schemeClr val="tx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Nanopowder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50 nm (.05 µm)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4953000"/>
            <a:ext cx="1295400" cy="707886"/>
          </a:xfrm>
          <a:prstGeom prst="rect">
            <a:avLst/>
          </a:prstGeom>
          <a:solidFill>
            <a:schemeClr val="tx1">
              <a:alpha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Glassy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2-12 µm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Montmorillonite / Carbon</a:t>
            </a:r>
            <a:endParaRPr lang="en-US" dirty="0"/>
          </a:p>
        </p:txBody>
      </p:sp>
      <p:pic>
        <p:nvPicPr>
          <p:cNvPr id="5" name="Picture 4" descr="Lab_Mixtures 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683500" cy="5765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0800" y="1447800"/>
            <a:ext cx="1371600" cy="707886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Graphite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45 µm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47800"/>
            <a:ext cx="2133600" cy="707886"/>
          </a:xfrm>
          <a:prstGeom prst="rect">
            <a:avLst/>
          </a:prstGeom>
          <a:solidFill>
            <a:schemeClr val="tx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Nanopowder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50 nm (.05 µm)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447800"/>
            <a:ext cx="1295400" cy="707886"/>
          </a:xfrm>
          <a:prstGeom prst="rect">
            <a:avLst/>
          </a:prstGeom>
          <a:solidFill>
            <a:schemeClr val="tx1">
              <a:alpha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Glassy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2-12 µm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562600"/>
            <a:ext cx="1676400" cy="369332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60000"/>
                </a:schemeClr>
              </a:gs>
              <a:gs pos="49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2%           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638800"/>
            <a:ext cx="1676400" cy="369332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60000"/>
                </a:schemeClr>
              </a:gs>
              <a:gs pos="49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2%           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638800"/>
            <a:ext cx="1676400" cy="369332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60000"/>
                </a:schemeClr>
              </a:gs>
              <a:gs pos="49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2%           5%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Montmorillonite / Carbon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38" t="7619" r="15238" b="7810"/>
          <a:stretch>
            <a:fillRect/>
          </a:stretch>
        </p:blipFill>
        <p:spPr bwMode="auto">
          <a:xfrm>
            <a:off x="1066800" y="1219200"/>
            <a:ext cx="7116117" cy="5410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(1:1 Olivine / Pyroxene) + C</a:t>
            </a:r>
            <a:endParaRPr lang="en-US" dirty="0"/>
          </a:p>
        </p:txBody>
      </p:sp>
      <p:pic>
        <p:nvPicPr>
          <p:cNvPr id="4" name="Picture 3" descr="Lab_Mixtures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914400"/>
            <a:ext cx="7683500" cy="5765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FAIL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(1:1 Olivine / Pyroxene) + C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0476" t="14476" r="20952" b="15429"/>
          <a:stretch>
            <a:fillRect/>
          </a:stretch>
        </p:blipFill>
        <p:spPr bwMode="auto">
          <a:xfrm>
            <a:off x="914400" y="1371600"/>
            <a:ext cx="6858000" cy="5129561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1828800"/>
            <a:ext cx="9448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2971800"/>
            <a:ext cx="2895600" cy="158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92580" y="3931920"/>
            <a:ext cx="2895600" cy="158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77340" y="4693920"/>
            <a:ext cx="2895600" cy="158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2514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0.382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505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0.293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7180" y="431292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0.223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514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0% - 100%</a:t>
            </a:r>
          </a:p>
          <a:p>
            <a:r>
              <a:rPr lang="en-US" sz="1600" dirty="0" smtClean="0"/>
              <a:t>3% -   77%</a:t>
            </a:r>
          </a:p>
          <a:p>
            <a:r>
              <a:rPr lang="en-US" sz="1600" dirty="0" smtClean="0"/>
              <a:t>5% -   58%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CAFOS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Observed seven main-belt, F-type, low albedo asteroids that are in potential families of 2008TC3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2.2m telescope at Calar Alto (Spain)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CAFOS low resolution spectrograph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B-100 (0.32-0.58 µm)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R-400 (0.47-1.1 µm)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taken this summer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247775" cy="14287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2.2m telescope on Calar Alto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6019800" cy="12039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65194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http://www.caha.es/telescopes-overview-and-instruments-manuals.html</a:t>
            </a:r>
          </a:p>
          <a:p>
            <a:r>
              <a:rPr lang="en-US" sz="800" dirty="0" smtClean="0"/>
              <a:t>http://www.caha.es/calar-alto-observatory.html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IRTF (Infrared Telescope Facility)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IRTF and SpeX low-resolution spectrograph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near-infrared (0.7-2.5 µm) spectra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Observed remotely with Josh Emery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Data taken this summer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602468"/>
            <a:ext cx="7429500" cy="1457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07468"/>
            <a:ext cx="2185219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b="50372"/>
          <a:stretch>
            <a:fillRect/>
          </a:stretch>
        </p:blipFill>
        <p:spPr bwMode="auto">
          <a:xfrm>
            <a:off x="3352800" y="4495800"/>
            <a:ext cx="2353790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t="49628"/>
          <a:stretch>
            <a:fillRect/>
          </a:stretch>
        </p:blipFill>
        <p:spPr bwMode="auto">
          <a:xfrm>
            <a:off x="6019800" y="4495800"/>
            <a:ext cx="2319006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8200" y="4050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IRTF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431268"/>
            <a:ext cx="7467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6412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SpeX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412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Screenshot of telescope 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http://irtfweb.ifa.hawaii.edu/~spex/</a:t>
            </a:r>
          </a:p>
          <a:p>
            <a:r>
              <a:rPr lang="en-US" sz="600" dirty="0" smtClean="0"/>
              <a:t>http://irtfweb.ifa.hawaii.edu/</a:t>
            </a:r>
          </a:p>
          <a:p>
            <a:r>
              <a:rPr lang="en-US" sz="600" dirty="0" smtClean="0"/>
              <a:t>http://irtfweb.ifa.hawaii.edu/~spex/work/spectra/taking_spectra.html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Intro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Different </a:t>
            </a:r>
            <a:r>
              <a:rPr lang="en-US" dirty="0" smtClean="0">
                <a:cs typeface="Times New Roman" pitchFamily="18" charset="0"/>
              </a:rPr>
              <a:t>asteroid types and classification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Almahatta Sitta and 2008 TC3 spectral features</a:t>
            </a:r>
          </a:p>
          <a:p>
            <a:r>
              <a:rPr lang="en-US" dirty="0" smtClean="0">
                <a:cs typeface="Times New Roman" pitchFamily="18" charset="0"/>
              </a:rPr>
              <a:t>Lab Mixtures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Create ureilite analog in lab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Olivine / Pyroxene / </a:t>
            </a:r>
            <a:r>
              <a:rPr lang="en-US" dirty="0" smtClean="0">
                <a:cs typeface="Times New Roman" pitchFamily="18" charset="0"/>
              </a:rPr>
              <a:t>Carbon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Reducing </a:t>
            </a:r>
            <a:r>
              <a:rPr lang="en-US" dirty="0" smtClean="0">
                <a:cs typeface="Times New Roman" pitchFamily="18" charset="0"/>
              </a:rPr>
              <a:t>asteroid spectra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Data reduction program based off previous work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PCA and classification and spectral features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ugenia_reduction_and_red_lamp.png"/>
          <p:cNvPicPr>
            <a:picLocks noChangeAspect="1"/>
          </p:cNvPicPr>
          <p:nvPr/>
        </p:nvPicPr>
        <p:blipFill>
          <a:blip r:embed="rId2" cstate="print"/>
          <a:srcRect l="4167" t="27333" r="61667" b="40667"/>
          <a:stretch>
            <a:fillRect/>
          </a:stretch>
        </p:blipFill>
        <p:spPr>
          <a:xfrm>
            <a:off x="4267200" y="1371600"/>
            <a:ext cx="3124200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Eugenia_reduction_and_red_lamp.png"/>
          <p:cNvPicPr>
            <a:picLocks noChangeAspect="1"/>
          </p:cNvPicPr>
          <p:nvPr/>
        </p:nvPicPr>
        <p:blipFill>
          <a:blip r:embed="rId2" cstate="print"/>
          <a:srcRect l="47500" t="27333" r="19167" b="42000"/>
          <a:stretch>
            <a:fillRect/>
          </a:stretch>
        </p:blipFill>
        <p:spPr>
          <a:xfrm>
            <a:off x="4267200" y="3276600"/>
            <a:ext cx="3048000" cy="1752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6515894" y="4152106"/>
            <a:ext cx="17518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5181600"/>
            <a:ext cx="3124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518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b="1" u="sng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ugenia_reduction_and_red_lamp.png"/>
          <p:cNvPicPr>
            <a:picLocks noChangeAspect="1"/>
          </p:cNvPicPr>
          <p:nvPr/>
        </p:nvPicPr>
        <p:blipFill>
          <a:blip r:embed="rId2" cstate="print"/>
          <a:srcRect l="4167" t="59333" r="61667" b="8667"/>
          <a:stretch>
            <a:fillRect/>
          </a:stretch>
        </p:blipFill>
        <p:spPr>
          <a:xfrm>
            <a:off x="4267200" y="1371600"/>
            <a:ext cx="3124200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283200" y="2276476"/>
            <a:ext cx="219074" cy="228599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1100" y="2028825"/>
            <a:ext cx="219074" cy="228599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b="1" u="sng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ugenia_center_find.png"/>
          <p:cNvPicPr>
            <a:picLocks noChangeAspect="1"/>
          </p:cNvPicPr>
          <p:nvPr/>
        </p:nvPicPr>
        <p:blipFill>
          <a:blip r:embed="rId2" cstate="print"/>
          <a:srcRect l="48333"/>
          <a:stretch>
            <a:fillRect/>
          </a:stretch>
        </p:blipFill>
        <p:spPr>
          <a:xfrm>
            <a:off x="4343400" y="1600200"/>
            <a:ext cx="4572000" cy="1752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b="1" u="sng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ugenia_extraction.pn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343400" y="1600200"/>
            <a:ext cx="4572000" cy="17634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2857" t="18518" r="12857" b="41619"/>
          <a:stretch>
            <a:fillRect/>
          </a:stretch>
        </p:blipFill>
        <p:spPr bwMode="auto">
          <a:xfrm>
            <a:off x="4343400" y="4114800"/>
            <a:ext cx="3460441" cy="2514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1295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Position, wavelength, and flux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657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and flux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019800" y="3505200"/>
            <a:ext cx="32004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b="1" u="sng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redar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034866"/>
            <a:ext cx="3657600" cy="27469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5466"/>
            <a:ext cx="36576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b="1" u="sng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29085"/>
            <a:ext cx="3657600" cy="27333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bluear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019939"/>
            <a:ext cx="3657600" cy="2761861"/>
          </a:xfrm>
          <a:prstGeom prst="rect">
            <a:avLst/>
          </a:prstGeom>
        </p:spPr>
      </p:pic>
      <p:pic>
        <p:nvPicPr>
          <p:cNvPr id="7" name="Picture 6" descr="bluear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038600"/>
            <a:ext cx="3657600" cy="27695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Subtract Bias/dark</a:t>
            </a:r>
          </a:p>
          <a:p>
            <a:r>
              <a:rPr lang="en-US" dirty="0" smtClean="0">
                <a:cs typeface="Times New Roman" pitchFamily="18" charset="0"/>
              </a:rPr>
              <a:t>Divide Flat Field </a:t>
            </a:r>
          </a:p>
          <a:p>
            <a:r>
              <a:rPr lang="en-US" dirty="0" smtClean="0">
                <a:cs typeface="Times New Roman" pitchFamily="18" charset="0"/>
              </a:rPr>
              <a:t>Correct for slanted image</a:t>
            </a:r>
          </a:p>
          <a:p>
            <a:r>
              <a:rPr lang="en-US" dirty="0" smtClean="0">
                <a:cs typeface="Times New Roman" pitchFamily="18" charset="0"/>
              </a:rPr>
              <a:t>Extract data (3D -&gt; 2D)</a:t>
            </a:r>
          </a:p>
          <a:p>
            <a:r>
              <a:rPr lang="en-US" dirty="0" smtClean="0">
                <a:cs typeface="Times New Roman" pitchFamily="18" charset="0"/>
              </a:rPr>
              <a:t>Correlation between pixels and wavelength</a:t>
            </a:r>
          </a:p>
          <a:p>
            <a:r>
              <a:rPr lang="en-US" b="1" u="sng" dirty="0" smtClean="0">
                <a:cs typeface="Times New Roman" pitchFamily="18" charset="0"/>
              </a:rPr>
              <a:t>Divide by nearby solar analog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952" t="15238" r="13810" b="42857"/>
          <a:stretch>
            <a:fillRect/>
          </a:stretch>
        </p:blipFill>
        <p:spPr bwMode="auto">
          <a:xfrm>
            <a:off x="152400" y="2590800"/>
            <a:ext cx="4301836" cy="31973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2857" t="16000" r="12857" b="41619"/>
          <a:stretch>
            <a:fillRect/>
          </a:stretch>
        </p:blipFill>
        <p:spPr bwMode="auto">
          <a:xfrm>
            <a:off x="4800600" y="2556140"/>
            <a:ext cx="4150417" cy="32064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2209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Asteroid Spectrum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13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Nearby solar analog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sz="1200" dirty="0" smtClean="0"/>
              <a:t>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400300" y="40767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048500" y="46101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1905" t="16000" r="13333" b="42857"/>
          <a:stretch>
            <a:fillRect/>
          </a:stretch>
        </p:blipFill>
        <p:spPr bwMode="auto">
          <a:xfrm>
            <a:off x="4648200" y="2667000"/>
            <a:ext cx="4223455" cy="3124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95600" y="129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Binned to a Resolution of 100 = </a:t>
            </a:r>
            <a:r>
              <a:rPr lang="el-GR" dirty="0" smtClean="0"/>
              <a:t>λ</a:t>
            </a:r>
            <a:r>
              <a:rPr lang="en-US" dirty="0" smtClean="0"/>
              <a:t>/</a:t>
            </a:r>
            <a:r>
              <a:rPr lang="el-GR" dirty="0" smtClean="0"/>
              <a:t>Δλ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16000" r="29524" b="35238"/>
          <a:stretch>
            <a:fillRect/>
          </a:stretch>
        </p:blipFill>
        <p:spPr bwMode="auto">
          <a:xfrm>
            <a:off x="304800" y="2667001"/>
            <a:ext cx="4230624" cy="3124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12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Unbinned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But why can’t you use a spectra of the actual sun?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4495800" cy="2562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48400" y="6248400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credit: Birney et al (2006)</a:t>
            </a:r>
            <a:endParaRPr lang="en-US" sz="1200" dirty="0"/>
          </a:p>
        </p:txBody>
      </p:sp>
      <p:pic>
        <p:nvPicPr>
          <p:cNvPr id="27649" name="Picture 1" descr="C:\Users\munka\AppData\Local\Microsoft\Windows\Temporary Internet Files\Content.IE5\KE2TJ09F\MC9004462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581400"/>
            <a:ext cx="3148071" cy="2772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Airmass: Due to the strong dependency of atmospheric diffraction on wavelength, the shape of the spectra will change</a:t>
            </a:r>
          </a:p>
          <a:p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Taxonomic Classifications</a:t>
            </a:r>
            <a:endParaRPr lang="en-US" dirty="0"/>
          </a:p>
        </p:txBody>
      </p:sp>
      <p:pic>
        <p:nvPicPr>
          <p:cNvPr id="4" name="Picture 3" descr="Tholen.png"/>
          <p:cNvPicPr>
            <a:picLocks noChangeAspect="1"/>
          </p:cNvPicPr>
          <p:nvPr/>
        </p:nvPicPr>
        <p:blipFill>
          <a:blip r:embed="rId2" cstate="print"/>
          <a:srcRect l="20798" r="50976" b="10737"/>
          <a:stretch>
            <a:fillRect/>
          </a:stretch>
        </p:blipFill>
        <p:spPr>
          <a:xfrm>
            <a:off x="381000" y="838201"/>
            <a:ext cx="1841046" cy="563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09800" y="3733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77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Tholen (1984) 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990600"/>
            <a:ext cx="914400" cy="5105400"/>
          </a:xfrm>
          <a:prstGeom prst="rect">
            <a:avLst/>
          </a:prstGeom>
          <a:solidFill>
            <a:srgbClr val="7030A0">
              <a:alpha val="30000"/>
            </a:srgbClr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200400" y="990600"/>
            <a:ext cx="1537760" cy="5210175"/>
            <a:chOff x="3200400" y="990600"/>
            <a:chExt cx="1537760" cy="5210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2112" b="2462"/>
            <a:stretch>
              <a:fillRect/>
            </a:stretch>
          </p:blipFill>
          <p:spPr bwMode="auto">
            <a:xfrm>
              <a:off x="3200400" y="990600"/>
              <a:ext cx="1537760" cy="521017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810000" y="3261360"/>
              <a:ext cx="304800" cy="24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41148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4780" y="477012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56388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71900" y="990600"/>
            <a:ext cx="723900" cy="5059680"/>
          </a:xfrm>
          <a:prstGeom prst="rect">
            <a:avLst/>
          </a:prstGeom>
          <a:solidFill>
            <a:srgbClr val="7030A0">
              <a:alpha val="30000"/>
            </a:srgbClr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42900" y="3619500"/>
            <a:ext cx="5410200" cy="0"/>
          </a:xfrm>
          <a:prstGeom prst="line">
            <a:avLst/>
          </a:prstGeom>
          <a:ln w="25400">
            <a:solidFill>
              <a:srgbClr val="117A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8571" t="46476" r="44286" b="20762"/>
          <a:stretch>
            <a:fillRect/>
          </a:stretch>
        </p:blipFill>
        <p:spPr bwMode="auto">
          <a:xfrm>
            <a:off x="5943600" y="914400"/>
            <a:ext cx="3048000" cy="16803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 rot="5400000">
            <a:off x="3086100" y="3695700"/>
            <a:ext cx="5410200" cy="0"/>
          </a:xfrm>
          <a:prstGeom prst="line">
            <a:avLst/>
          </a:prstGeom>
          <a:ln w="25400">
            <a:solidFill>
              <a:srgbClr val="117A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type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1676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F type</a:t>
            </a:r>
          </a:p>
          <a:p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6248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Bus &amp; </a:t>
            </a:r>
            <a:r>
              <a:rPr lang="en-US" sz="1200" dirty="0" err="1" smtClean="0"/>
              <a:t>Binzel</a:t>
            </a:r>
            <a:r>
              <a:rPr lang="en-US" sz="1200" dirty="0" smtClean="0"/>
              <a:t> (2002)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2738" y="1052512"/>
            <a:ext cx="457200" cy="1276351"/>
          </a:xfrm>
          <a:prstGeom prst="rect">
            <a:avLst/>
          </a:prstGeom>
          <a:solidFill>
            <a:srgbClr val="7030A0">
              <a:alpha val="30000"/>
            </a:srgbClr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43600" y="2667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DeMeo</a:t>
            </a:r>
            <a:r>
              <a:rPr lang="en-US" sz="1200" dirty="0" smtClean="0"/>
              <a:t> et al. (</a:t>
            </a:r>
            <a:r>
              <a:rPr lang="en-US" sz="1200" dirty="0" smtClean="0"/>
              <a:t>2009) </a:t>
            </a:r>
            <a:endParaRPr lang="en-US" sz="1200" dirty="0" smtClean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6253162" y="1685925"/>
            <a:ext cx="12954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796212" y="1685925"/>
            <a:ext cx="12954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048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 F-Type in BB2002 classification because of range of wavelength does not </a:t>
            </a:r>
            <a:r>
              <a:rPr lang="en-US" dirty="0" smtClean="0"/>
              <a:t>extend </a:t>
            </a:r>
            <a:r>
              <a:rPr lang="en-US" dirty="0" smtClean="0"/>
              <a:t>to 0.35 µm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2" grpId="0"/>
      <p:bldP spid="23" grpId="0"/>
      <p:bldP spid="24" grpId="0"/>
      <p:bldP spid="25" grpId="1" animBg="1"/>
      <p:bldP spid="26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Asteroid Reflectance Spectroscopy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952" t="16000" r="12857" b="42857"/>
          <a:stretch>
            <a:fillRect/>
          </a:stretch>
        </p:blipFill>
        <p:spPr bwMode="auto">
          <a:xfrm>
            <a:off x="5257800" y="3733800"/>
            <a:ext cx="3657600" cy="25988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762" t="15714" r="60000" b="43143"/>
          <a:stretch>
            <a:fillRect/>
          </a:stretch>
        </p:blipFill>
        <p:spPr bwMode="auto">
          <a:xfrm>
            <a:off x="228600" y="3733800"/>
            <a:ext cx="3657600" cy="26690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0952" t="16000" r="55238" b="41333"/>
          <a:stretch>
            <a:fillRect/>
          </a:stretch>
        </p:blipFill>
        <p:spPr bwMode="auto">
          <a:xfrm>
            <a:off x="5257800" y="838200"/>
            <a:ext cx="3657600" cy="28848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6667" t="15714" r="9524" b="41619"/>
          <a:stretch>
            <a:fillRect/>
          </a:stretch>
        </p:blipFill>
        <p:spPr bwMode="auto">
          <a:xfrm>
            <a:off x="228600" y="838200"/>
            <a:ext cx="3657600" cy="28848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400" y="121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</a:p>
          <a:p>
            <a:r>
              <a:rPr lang="en-US" dirty="0" smtClean="0"/>
              <a:t>Airmass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438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</a:t>
            </a:r>
          </a:p>
          <a:p>
            <a:r>
              <a:rPr lang="en-US" dirty="0" smtClean="0"/>
              <a:t>Airmass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038600" y="1905000"/>
            <a:ext cx="914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3124200"/>
            <a:ext cx="914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5181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Seeing 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Temp</a:t>
            </a:r>
          </a:p>
          <a:p>
            <a:r>
              <a:rPr lang="en-US" dirty="0" smtClean="0"/>
              <a:t>Clouds…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1.83</a:t>
            </a:r>
          </a:p>
          <a:p>
            <a:r>
              <a:rPr lang="en-US" dirty="0" smtClean="0"/>
              <a:t>Δ-0.59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1.83</a:t>
            </a:r>
          </a:p>
          <a:p>
            <a:r>
              <a:rPr lang="en-US" dirty="0" smtClean="0"/>
              <a:t>Δ0.16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Reduced data from CALA and IRTF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143" t="18286" r="2381" b="32952"/>
          <a:stretch>
            <a:fillRect/>
          </a:stretch>
        </p:blipFill>
        <p:spPr bwMode="auto">
          <a:xfrm>
            <a:off x="746760" y="914400"/>
            <a:ext cx="3749040" cy="28228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7143" t="18286" r="2381" b="32952"/>
          <a:stretch>
            <a:fillRect/>
          </a:stretch>
        </p:blipFill>
        <p:spPr bwMode="auto">
          <a:xfrm>
            <a:off x="4556760" y="3810000"/>
            <a:ext cx="3749040" cy="28228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7143" t="18000" r="2857" b="33238"/>
          <a:stretch>
            <a:fillRect/>
          </a:stretch>
        </p:blipFill>
        <p:spPr bwMode="auto">
          <a:xfrm>
            <a:off x="746760" y="3809999"/>
            <a:ext cx="3749040" cy="28564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050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Airmass too </a:t>
            </a:r>
            <a:r>
              <a:rPr lang="en-US" i="1" dirty="0" smtClean="0"/>
              <a:t>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9144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line – Data normalized to 1 (0.8 µm)</a:t>
            </a:r>
          </a:p>
          <a:p>
            <a:endParaRPr lang="en-US" dirty="0" smtClean="0"/>
          </a:p>
          <a:p>
            <a:r>
              <a:rPr lang="en-US" dirty="0" smtClean="0"/>
              <a:t>Blue line – Cut off of BB classification (0.435 µm)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Reduced data from CALA and IRTF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7143" t="18000" r="2381" b="33238"/>
          <a:stretch>
            <a:fillRect/>
          </a:stretch>
        </p:blipFill>
        <p:spPr bwMode="auto">
          <a:xfrm>
            <a:off x="746760" y="914400"/>
            <a:ext cx="3749040" cy="28228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57143" t="18000" r="2857" b="33238"/>
          <a:stretch>
            <a:fillRect/>
          </a:stretch>
        </p:blipFill>
        <p:spPr bwMode="auto">
          <a:xfrm>
            <a:off x="746760" y="3810000"/>
            <a:ext cx="3749040" cy="28564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724400" y="3810000"/>
            <a:ext cx="3886200" cy="2819400"/>
            <a:chOff x="0" y="2819400"/>
            <a:chExt cx="5305011" cy="4038600"/>
          </a:xfrm>
        </p:grpSpPr>
        <p:grpSp>
          <p:nvGrpSpPr>
            <p:cNvPr id="6" name="Group 18"/>
            <p:cNvGrpSpPr/>
            <p:nvPr/>
          </p:nvGrpSpPr>
          <p:grpSpPr>
            <a:xfrm>
              <a:off x="0" y="2819400"/>
              <a:ext cx="5305011" cy="4038600"/>
              <a:chOff x="4677189" y="2819400"/>
              <a:chExt cx="4238211" cy="32766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2857" t="20571" r="20476" b="9333"/>
              <a:stretch>
                <a:fillRect/>
              </a:stretch>
            </p:blipFill>
            <p:spPr bwMode="auto">
              <a:xfrm>
                <a:off x="4677189" y="2819400"/>
                <a:ext cx="4238211" cy="32766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9" name="Straight Connector 8"/>
              <p:cNvCxnSpPr/>
              <p:nvPr/>
            </p:nvCxnSpPr>
            <p:spPr>
              <a:xfrm rot="5400000">
                <a:off x="3953436" y="4410635"/>
                <a:ext cx="2761129" cy="0"/>
              </a:xfrm>
              <a:prstGeom prst="line">
                <a:avLst/>
              </a:prstGeom>
              <a:ln w="15875">
                <a:solidFill>
                  <a:srgbClr val="EAB2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3765176" y="4401670"/>
                <a:ext cx="276113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3200400" y="2838450"/>
              <a:ext cx="838200" cy="18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866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Archival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16200000" flipV="1">
            <a:off x="7410450" y="5010150"/>
            <a:ext cx="304800" cy="190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IRTF only observations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143" t="18286" r="2857" b="33714"/>
          <a:stretch>
            <a:fillRect/>
          </a:stretch>
        </p:blipFill>
        <p:spPr bwMode="auto">
          <a:xfrm>
            <a:off x="4419600" y="3810000"/>
            <a:ext cx="3810000" cy="2857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7619" t="18762" r="2857" b="33238"/>
          <a:stretch>
            <a:fillRect/>
          </a:stretch>
        </p:blipFill>
        <p:spPr bwMode="auto">
          <a:xfrm>
            <a:off x="457200" y="841872"/>
            <a:ext cx="3810000" cy="28919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398" y="2285999"/>
          <a:ext cx="8839203" cy="40351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53078"/>
                <a:gridCol w="956013"/>
                <a:gridCol w="956013"/>
                <a:gridCol w="956013"/>
                <a:gridCol w="956013"/>
                <a:gridCol w="1050047"/>
                <a:gridCol w="956013"/>
                <a:gridCol w="956013"/>
              </a:tblGrid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Object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slope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PC2’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PC3’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0.35 </a:t>
                      </a:r>
                      <a:r>
                        <a:rPr lang="en-US" sz="1400" b="1" u="none" strike="noStrike" dirty="0" smtClean="0"/>
                        <a:t>µm feature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0.35 </a:t>
                      </a:r>
                      <a:r>
                        <a:rPr lang="en-US" sz="1400" b="1" u="none" strike="noStrike" dirty="0" smtClean="0"/>
                        <a:t>µm feature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Type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Type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70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name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latin typeface="Arial"/>
                        </a:rPr>
                        <a:t>Arbitrary Units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1µm </a:t>
                      </a:r>
                      <a:r>
                        <a:rPr lang="en-US" sz="1400" b="1" u="none" strike="noStrike" dirty="0"/>
                        <a:t>feature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Higher Order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latin typeface="Arial"/>
                        </a:rPr>
                        <a:t>(Hiroi et al 1996)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Y/N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Tholen or BB 2002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This work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1154 Astronomia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-13.98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-0.99999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-0.00217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-0.363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Y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F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2287 Kalmykia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-1.40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-0.00233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0.00420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-0.029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S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1655 Comas Sola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-16.76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-0.00216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0.99999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1.873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N?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B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3888 Hoyt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-0.32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-0.00077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0.00092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/>
                        <a:t>-1.150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S/F??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1796 Riga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3.45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-0.00047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0.00107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-0.437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/>
                        <a:t>Cb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C/Cb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45 Eugenia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-0.00012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0.00015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-0.237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Y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C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1139 Atami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0.15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-0.00007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-0.00004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-0.237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Y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2261 Keeler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71.27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0.00029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0.00037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/>
                        <a:t>-0.043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N?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/>
                        <a:t>?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8106" marR="8106" marT="81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/>
                        <a:t>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8106" marR="8106" marT="8106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PCA and UV absorption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5410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from Hiroi et al. 1996 studying C, G, B, and F type asteroids and carbonaceous chondrites</a:t>
            </a:r>
          </a:p>
          <a:p>
            <a:endParaRPr lang="en-US" sz="1100" dirty="0" smtClean="0"/>
          </a:p>
          <a:p>
            <a:r>
              <a:rPr lang="en-US" b="1" dirty="0" smtClean="0"/>
              <a:t>0.35 feature = </a:t>
            </a:r>
            <a:r>
              <a:rPr lang="en-US" b="1" dirty="0" err="1" smtClean="0"/>
              <a:t>ln</a:t>
            </a:r>
            <a:r>
              <a:rPr lang="en-US" b="1" dirty="0" smtClean="0"/>
              <a:t>(0.35-0.37) - </a:t>
            </a:r>
            <a:r>
              <a:rPr lang="en-US" b="1" dirty="0" err="1" smtClean="0"/>
              <a:t>ln</a:t>
            </a:r>
            <a:r>
              <a:rPr lang="en-US" b="1" dirty="0" smtClean="0"/>
              <a:t>(0.54-0.56)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 negative value indicates absorption*</a:t>
            </a:r>
            <a:endParaRPr lang="en-US" dirty="0"/>
          </a:p>
        </p:txBody>
      </p:sp>
      <p:sp useBgFill="1">
        <p:nvSpPr>
          <p:cNvPr id="6" name="Rectangle 5"/>
          <p:cNvSpPr/>
          <p:nvPr/>
        </p:nvSpPr>
        <p:spPr>
          <a:xfrm>
            <a:off x="152400" y="838200"/>
            <a:ext cx="86868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5076825" y="2197100"/>
            <a:ext cx="4057649" cy="428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2049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-0.00556 L 0.64792 -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Last summer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The Kast Double Spectrograph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Shane 3-m Telescope at LICK observatory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Five F-type asteroids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Original version of the reduction software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1828800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3960674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Left: </a:t>
            </a:r>
            <a:r>
              <a:rPr lang="en-US" dirty="0" smtClean="0">
                <a:cs typeface="Times New Roman" pitchFamily="18" charset="0"/>
              </a:rPr>
              <a:t>Shane 3-m Telescope 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Right: Kast double spectrograph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5789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http://mthamilton.ucolick.org/techdocs/instruments/kast/hw_overview.html</a:t>
            </a:r>
          </a:p>
          <a:p>
            <a:r>
              <a:rPr lang="en-US" sz="800" dirty="0" smtClean="0"/>
              <a:t>http://www.ucolick.org/public/telescopes/shane.html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from Kast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6095" r="12381" b="9333"/>
          <a:stretch>
            <a:fillRect/>
          </a:stretch>
        </p:blipFill>
        <p:spPr bwMode="auto">
          <a:xfrm>
            <a:off x="5257800" y="3886200"/>
            <a:ext cx="3657600" cy="27247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6667" t="6571" r="12381" b="9619"/>
          <a:stretch>
            <a:fillRect/>
          </a:stretch>
        </p:blipFill>
        <p:spPr bwMode="auto">
          <a:xfrm>
            <a:off x="5257800" y="1143000"/>
            <a:ext cx="3657600" cy="27002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5714" t="6571" r="12381" b="9619"/>
          <a:stretch>
            <a:fillRect/>
          </a:stretch>
        </p:blipFill>
        <p:spPr bwMode="auto">
          <a:xfrm>
            <a:off x="228600" y="1143000"/>
            <a:ext cx="3657600" cy="26644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l="16190" t="6571" r="12857" b="9619"/>
          <a:stretch>
            <a:fillRect/>
          </a:stretch>
        </p:blipFill>
        <p:spPr bwMode="auto">
          <a:xfrm>
            <a:off x="228600" y="3886200"/>
            <a:ext cx="3657600" cy="27002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7800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B or F type</a:t>
            </a:r>
          </a:p>
          <a:p>
            <a:r>
              <a:rPr lang="en-US" dirty="0" smtClean="0"/>
              <a:t>asteroids observed last summer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18288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noise than the CAFOS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55714" t="18286" r="1905" b="32952"/>
          <a:stretch>
            <a:fillRect/>
          </a:stretch>
        </p:blipFill>
        <p:spPr bwMode="auto">
          <a:xfrm>
            <a:off x="2209800" y="3886200"/>
            <a:ext cx="1695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mixtures create a good match to the Almahatta Sitta meteorite data</a:t>
            </a:r>
          </a:p>
          <a:p>
            <a:r>
              <a:rPr lang="en-US" dirty="0" smtClean="0"/>
              <a:t>Carbon is needed to match the reflectivity</a:t>
            </a:r>
          </a:p>
          <a:p>
            <a:r>
              <a:rPr lang="en-US" dirty="0" smtClean="0"/>
              <a:t>Telescopic data shows 0.35 µm absorption that differentiates F and B types</a:t>
            </a:r>
          </a:p>
          <a:p>
            <a:r>
              <a:rPr lang="en-US" dirty="0" smtClean="0"/>
              <a:t>Classified using PCA: 2-F, 1-B, 2-C, and 3-S</a:t>
            </a:r>
          </a:p>
          <a:p>
            <a:r>
              <a:rPr lang="en-US" dirty="0" smtClean="0"/>
              <a:t>Noisy data is making classifying and analyzing difficult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Modified Gaussian Modeling</a:t>
            </a:r>
          </a:p>
          <a:p>
            <a:r>
              <a:rPr lang="en-US" dirty="0" smtClean="0"/>
              <a:t>Send lab samples to get reflectance spectra at more wavelengths</a:t>
            </a:r>
          </a:p>
          <a:p>
            <a:r>
              <a:rPr lang="en-US" dirty="0" smtClean="0"/>
              <a:t>Get enough olivine/pyroxene mixtures to do several mixtures with varying amounts of all three</a:t>
            </a:r>
          </a:p>
          <a:p>
            <a:r>
              <a:rPr lang="en-US" dirty="0" smtClean="0"/>
              <a:t>Other telescopes / more data / </a:t>
            </a:r>
            <a:r>
              <a:rPr lang="en-US" dirty="0" err="1" smtClean="0"/>
              <a:t>reobserve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Binning pixels to reduce noise (BB2002)</a:t>
            </a:r>
          </a:p>
          <a:p>
            <a:r>
              <a:rPr lang="en-US" dirty="0" smtClean="0"/>
              <a:t>Other methods of reducing noise</a:t>
            </a:r>
          </a:p>
          <a:p>
            <a:r>
              <a:rPr lang="en-US" dirty="0" smtClean="0"/>
              <a:t>Apply UV absorption analysis to Kast 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Schelte</a:t>
            </a:r>
            <a:r>
              <a:rPr lang="en-US" dirty="0" smtClean="0"/>
              <a:t> J. Bus and Richard P. </a:t>
            </a:r>
            <a:r>
              <a:rPr lang="en-US" dirty="0" err="1" smtClean="0"/>
              <a:t>Binzel</a:t>
            </a:r>
            <a:r>
              <a:rPr lang="en-US" dirty="0" smtClean="0"/>
              <a:t>. Phase II of the Small Main-Belt Asteroid Spectroscopic Survey: The Observations. 2002</a:t>
            </a:r>
          </a:p>
          <a:p>
            <a:r>
              <a:rPr lang="en-US" dirty="0" err="1" smtClean="0"/>
              <a:t>Schelte</a:t>
            </a:r>
            <a:r>
              <a:rPr lang="en-US" dirty="0" smtClean="0"/>
              <a:t> J. Bus and Richard P. </a:t>
            </a:r>
            <a:r>
              <a:rPr lang="en-US" dirty="0" err="1" smtClean="0"/>
              <a:t>Binzel</a:t>
            </a:r>
            <a:r>
              <a:rPr lang="en-US" dirty="0" smtClean="0"/>
              <a:t>. Phase II of the Small Main-Belt Asteroid Spectroscopic Survey: A Feature-Based Taxonomy. 2002</a:t>
            </a:r>
          </a:p>
          <a:p>
            <a:r>
              <a:rPr lang="en-US" dirty="0" smtClean="0"/>
              <a:t>D.J. Tholen and M. A. </a:t>
            </a:r>
            <a:r>
              <a:rPr lang="en-US" dirty="0" err="1" smtClean="0"/>
              <a:t>Barucci</a:t>
            </a:r>
            <a:r>
              <a:rPr lang="en-US" dirty="0" smtClean="0"/>
              <a:t>. Asteroid Taxonomy. 1989</a:t>
            </a:r>
          </a:p>
          <a:p>
            <a:r>
              <a:rPr lang="en-US" dirty="0" smtClean="0"/>
              <a:t>Hiroi et al. Reflectance Spectroscopy of Almahata Sitta Meteorite Samples from Asteroid 2008 TC3. </a:t>
            </a:r>
            <a:br>
              <a:rPr lang="en-US" dirty="0" smtClean="0"/>
            </a:br>
            <a:r>
              <a:rPr lang="en-US" dirty="0" smtClean="0"/>
              <a:t>LPI.41.1148H. 2010</a:t>
            </a:r>
          </a:p>
          <a:p>
            <a:r>
              <a:rPr lang="en-US" dirty="0" smtClean="0"/>
              <a:t>Hiroi et al. 1996 Thermal metamorphism of the C, G, B, and F asteroids seen from the 0.7 um, 3um, and UV absorption strengths in comparison with carbonaceous chondrites. M&amp;PS.31.321H. 1996</a:t>
            </a:r>
          </a:p>
          <a:p>
            <a:r>
              <a:rPr lang="en-US" dirty="0" smtClean="0"/>
              <a:t>Jenniskens P et al. The Impact and recovery of asteroid 2008 TC3. Nature, 458, 485-488. 2009.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" y="1219200"/>
            <a:ext cx="7620000" cy="5261956"/>
            <a:chOff x="685800" y="1219200"/>
            <a:chExt cx="7620000" cy="52619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1867"/>
            <a:stretch>
              <a:fillRect/>
            </a:stretch>
          </p:blipFill>
          <p:spPr bwMode="auto">
            <a:xfrm>
              <a:off x="685800" y="1219200"/>
              <a:ext cx="7620000" cy="526195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057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2008 TC3 spectra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28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4.2m William Herschel Telescope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ISIS spectrograph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181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asteroid - vertical lines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876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meteorite - circles / black line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62484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Jenniskins</a:t>
            </a:r>
            <a:r>
              <a:rPr lang="en-US" sz="1200" dirty="0" smtClean="0"/>
              <a:t> et al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Janice Bishop, Franck Marchis, and Josh Emery – </a:t>
            </a:r>
            <a:r>
              <a:rPr lang="en-US" dirty="0" err="1" smtClean="0">
                <a:cs typeface="Times New Roman" pitchFamily="18" charset="0"/>
              </a:rPr>
              <a:t>awesomest</a:t>
            </a:r>
            <a:r>
              <a:rPr lang="en-US" dirty="0" smtClean="0">
                <a:cs typeface="Times New Roman" pitchFamily="18" charset="0"/>
              </a:rPr>
              <a:t> mentors ever</a:t>
            </a:r>
          </a:p>
          <a:p>
            <a:r>
              <a:rPr lang="en-US" dirty="0" smtClean="0">
                <a:cs typeface="Times New Roman" pitchFamily="18" charset="0"/>
              </a:rPr>
              <a:t>Abigail E. Reiss – Previous REU work</a:t>
            </a:r>
          </a:p>
          <a:p>
            <a:r>
              <a:rPr lang="en-US" dirty="0" smtClean="0">
                <a:cs typeface="Times New Roman" pitchFamily="18" charset="0"/>
              </a:rPr>
              <a:t>Mario </a:t>
            </a:r>
            <a:r>
              <a:rPr lang="en-US" dirty="0" err="1" smtClean="0">
                <a:cs typeface="Times New Roman" pitchFamily="18" charset="0"/>
              </a:rPr>
              <a:t>Parente</a:t>
            </a:r>
            <a:r>
              <a:rPr lang="en-US" dirty="0" smtClean="0">
                <a:cs typeface="Times New Roman" pitchFamily="18" charset="0"/>
              </a:rPr>
              <a:t> – Gaussian modeling help</a:t>
            </a:r>
          </a:p>
          <a:p>
            <a:r>
              <a:rPr lang="en-US" dirty="0" smtClean="0">
                <a:cs typeface="Times New Roman" pitchFamily="18" charset="0"/>
              </a:rPr>
              <a:t>Peter Jenniskens – AS recovery / related asteroids</a:t>
            </a:r>
          </a:p>
          <a:p>
            <a:r>
              <a:rPr lang="en-US" dirty="0" smtClean="0">
                <a:cs typeface="Times New Roman" pitchFamily="18" charset="0"/>
              </a:rPr>
              <a:t>Muawia Shaddad – Almahatta Sitta recovery</a:t>
            </a:r>
          </a:p>
          <a:p>
            <a:r>
              <a:rPr lang="en-US" dirty="0" smtClean="0">
                <a:cs typeface="Times New Roman" pitchFamily="18" charset="0"/>
              </a:rPr>
              <a:t>David Barrado – CAFOS observations</a:t>
            </a:r>
          </a:p>
          <a:p>
            <a:r>
              <a:rPr lang="en-US" dirty="0" smtClean="0">
                <a:cs typeface="Times New Roman" pitchFamily="18" charset="0"/>
              </a:rPr>
              <a:t>David </a:t>
            </a:r>
            <a:r>
              <a:rPr lang="en-US" dirty="0" err="1" smtClean="0">
                <a:cs typeface="Times New Roman" pitchFamily="18" charset="0"/>
              </a:rPr>
              <a:t>Byn</a:t>
            </a:r>
            <a:r>
              <a:rPr lang="en-US" dirty="0" smtClean="0">
                <a:cs typeface="Times New Roman" pitchFamily="18" charset="0"/>
              </a:rPr>
              <a:t> – CAFOS calibration help</a:t>
            </a:r>
          </a:p>
          <a:p>
            <a:r>
              <a:rPr lang="en-US" dirty="0" smtClean="0">
                <a:cs typeface="Times New Roman" pitchFamily="18" charset="0"/>
              </a:rPr>
              <a:t>Takahiro Hiroi – meteorite reflectance spectra</a:t>
            </a:r>
          </a:p>
          <a:p>
            <a:r>
              <a:rPr lang="en-US" dirty="0" smtClean="0">
                <a:cs typeface="Times New Roman" pitchFamily="18" charset="0"/>
              </a:rPr>
              <a:t>Nancy </a:t>
            </a:r>
            <a:r>
              <a:rPr lang="en-US" dirty="0" err="1" smtClean="0">
                <a:cs typeface="Times New Roman" pitchFamily="18" charset="0"/>
              </a:rPr>
              <a:t>McKeown</a:t>
            </a:r>
            <a:r>
              <a:rPr lang="en-US" dirty="0" smtClean="0">
                <a:cs typeface="Times New Roman" pitchFamily="18" charset="0"/>
              </a:rPr>
              <a:t> – ENVI help</a:t>
            </a:r>
          </a:p>
          <a:p>
            <a:r>
              <a:rPr lang="en-US" dirty="0" smtClean="0">
                <a:cs typeface="Times New Roman" pitchFamily="18" charset="0"/>
              </a:rPr>
              <a:t>Heather </a:t>
            </a:r>
            <a:r>
              <a:rPr lang="en-US" dirty="0" err="1" smtClean="0">
                <a:cs typeface="Times New Roman" pitchFamily="18" charset="0"/>
              </a:rPr>
              <a:t>Makarewicz</a:t>
            </a:r>
            <a:r>
              <a:rPr lang="en-US" dirty="0" smtClean="0">
                <a:cs typeface="Times New Roman" pitchFamily="18" charset="0"/>
              </a:rPr>
              <a:t> – Gaussian modeling help</a:t>
            </a:r>
          </a:p>
          <a:p>
            <a:r>
              <a:rPr lang="en-US" dirty="0" smtClean="0">
                <a:cs typeface="Times New Roman" pitchFamily="18" charset="0"/>
              </a:rPr>
              <a:t>Emilio Enriquez – Conference call setup</a:t>
            </a:r>
          </a:p>
          <a:p>
            <a:r>
              <a:rPr lang="en-US" dirty="0" smtClean="0">
                <a:cs typeface="Times New Roman" pitchFamily="18" charset="0"/>
              </a:rPr>
              <a:t>Lauren </a:t>
            </a:r>
            <a:r>
              <a:rPr lang="en-US" dirty="0" err="1" smtClean="0">
                <a:cs typeface="Times New Roman" pitchFamily="18" charset="0"/>
              </a:rPr>
              <a:t>Hunkins</a:t>
            </a:r>
            <a:r>
              <a:rPr lang="en-US" dirty="0" smtClean="0">
                <a:cs typeface="Times New Roman" pitchFamily="18" charset="0"/>
              </a:rPr>
              <a:t> – Gaussian modeling GUI</a:t>
            </a:r>
          </a:p>
          <a:p>
            <a:r>
              <a:rPr lang="en-US" dirty="0" err="1" smtClean="0">
                <a:cs typeface="Times New Roman" pitchFamily="18" charset="0"/>
              </a:rPr>
              <a:t>Kaysea</a:t>
            </a:r>
            <a:r>
              <a:rPr lang="en-US" dirty="0" smtClean="0">
                <a:cs typeface="Times New Roman" pitchFamily="18" charset="0"/>
              </a:rPr>
              <a:t> Perry – Let me into the lab</a:t>
            </a:r>
          </a:p>
          <a:p>
            <a:r>
              <a:rPr lang="en-US" dirty="0" smtClean="0">
                <a:cs typeface="Times New Roman" pitchFamily="18" charset="0"/>
              </a:rPr>
              <a:t>Ali </a:t>
            </a:r>
            <a:r>
              <a:rPr lang="en-US" dirty="0" err="1" smtClean="0">
                <a:cs typeface="Times New Roman" pitchFamily="18" charset="0"/>
              </a:rPr>
              <a:t>Bramson</a:t>
            </a:r>
            <a:r>
              <a:rPr lang="en-US" dirty="0" smtClean="0">
                <a:cs typeface="Times New Roman" pitchFamily="18" charset="0"/>
              </a:rPr>
              <a:t> – SETI </a:t>
            </a:r>
            <a:r>
              <a:rPr lang="en-US" dirty="0" err="1" smtClean="0">
                <a:cs typeface="Times New Roman" pitchFamily="18" charset="0"/>
              </a:rPr>
              <a:t>Gurls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Keaton Burns – Bothered me while I was working</a:t>
            </a:r>
          </a:p>
          <a:p>
            <a:r>
              <a:rPr lang="en-US" dirty="0" smtClean="0">
                <a:cs typeface="Times New Roman" pitchFamily="18" charset="0"/>
              </a:rPr>
              <a:t>Lee </a:t>
            </a:r>
            <a:r>
              <a:rPr lang="en-US" dirty="0" err="1" smtClean="0">
                <a:cs typeface="Times New Roman" pitchFamily="18" charset="0"/>
              </a:rPr>
              <a:t>Saper</a:t>
            </a:r>
            <a:r>
              <a:rPr lang="en-US" dirty="0" smtClean="0">
                <a:cs typeface="Times New Roman" pitchFamily="18" charset="0"/>
              </a:rPr>
              <a:t> – Taught us all the WAH </a:t>
            </a:r>
            <a:r>
              <a:rPr lang="en-US" dirty="0" smtClean="0">
                <a:cs typeface="Times New Roman" pitchFamily="18" charset="0"/>
              </a:rPr>
              <a:t>game</a:t>
            </a:r>
          </a:p>
          <a:p>
            <a:r>
              <a:rPr lang="en-US" dirty="0" smtClean="0">
                <a:cs typeface="Times New Roman" pitchFamily="18" charset="0"/>
              </a:rPr>
              <a:t>All the other REU students – For making the summer awesome</a:t>
            </a:r>
          </a:p>
          <a:p>
            <a:r>
              <a:rPr lang="en-US" dirty="0" smtClean="0">
                <a:cs typeface="Times New Roman" pitchFamily="18" charset="0"/>
              </a:rPr>
              <a:t>Cynthia Phillips – making the REU experience awesome!!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Picture 3" descr="Lab_Mixtures 055.JPG"/>
          <p:cNvPicPr>
            <a:picLocks noChangeAspect="1"/>
          </p:cNvPicPr>
          <p:nvPr/>
        </p:nvPicPr>
        <p:blipFill>
          <a:blip r:embed="rId2" cstate="print"/>
          <a:srcRect t="25110" b="24670"/>
          <a:stretch>
            <a:fillRect/>
          </a:stretch>
        </p:blipFill>
        <p:spPr>
          <a:xfrm>
            <a:off x="457200" y="914400"/>
            <a:ext cx="7683500" cy="2895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Lab_Mixtures 043.JPG"/>
          <p:cNvPicPr>
            <a:picLocks noChangeAspect="1"/>
          </p:cNvPicPr>
          <p:nvPr/>
        </p:nvPicPr>
        <p:blipFill>
          <a:blip r:embed="rId3" cstate="print"/>
          <a:srcRect t="40749" r="-165" b="35462"/>
          <a:stretch>
            <a:fillRect/>
          </a:stretch>
        </p:blipFill>
        <p:spPr>
          <a:xfrm>
            <a:off x="457200" y="4953000"/>
            <a:ext cx="76962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81000" y="3810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Questions??!?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Almahatta Sitta Spectra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Hiroi et al 2010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2192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 and 2 µm bands are indicative of Olivine and Pyroxene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Location and shape show composition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Absolute reflectance  and depth mean different amounts of Carbon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1000" y="1184030"/>
            <a:ext cx="5638800" cy="5521570"/>
            <a:chOff x="381000" y="1184030"/>
            <a:chExt cx="5638800" cy="5521570"/>
          </a:xfrm>
        </p:grpSpPr>
        <p:pic>
          <p:nvPicPr>
            <p:cNvPr id="4" name="Picture 3" descr="Screen shot 2010-08-10 at 1.50.16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184030"/>
              <a:ext cx="5638800" cy="552157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676400" y="4095750"/>
              <a:ext cx="4114800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3962400"/>
              <a:ext cx="838200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4343399"/>
              <a:ext cx="1035050" cy="263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3676" y="4460875"/>
              <a:ext cx="3365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124" y="4476749"/>
              <a:ext cx="247651" cy="7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84274" y="4410074"/>
              <a:ext cx="184151" cy="7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ureilite analogs in the lab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Make Olivine / Pyroxene mixtures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Test characteristics of three types of carbons by mixing them with clays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Mix ideal carbon with the Olivine / Pyroxene mixtures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Mixtures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5029200" cy="4525963"/>
          </a:xfrm>
        </p:spPr>
        <p:txBody>
          <a:bodyPr/>
          <a:lstStyle/>
          <a:p>
            <a:r>
              <a:rPr lang="en-US" dirty="0" smtClean="0"/>
              <a:t>Reflectance spectra of simulated ureilites </a:t>
            </a:r>
          </a:p>
          <a:p>
            <a:r>
              <a:rPr lang="en-US" dirty="0" smtClean="0"/>
              <a:t>Mixtures of olivine, pyroxene with a grain size &lt;124 µm</a:t>
            </a:r>
          </a:p>
          <a:p>
            <a:r>
              <a:rPr lang="en-US" dirty="0" smtClean="0"/>
              <a:t>Spectra from 0.35-2.5 µm </a:t>
            </a:r>
          </a:p>
          <a:p>
            <a:r>
              <a:rPr lang="en-US" dirty="0" smtClean="0"/>
              <a:t>ASD Reflectance spectrometer </a:t>
            </a:r>
          </a:p>
          <a:p>
            <a:r>
              <a:rPr lang="en-US" dirty="0" smtClean="0"/>
              <a:t>2 nm spectral sampling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mixtures</a:t>
            </a:r>
            <a:endParaRPr lang="en-US" dirty="0"/>
          </a:p>
        </p:txBody>
      </p:sp>
      <p:pic>
        <p:nvPicPr>
          <p:cNvPr id="5" name="Picture 4" descr="P7022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14400"/>
            <a:ext cx="3671794" cy="48957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Pyroxene / Olivine</a:t>
            </a:r>
            <a:endParaRPr lang="en-US" dirty="0"/>
          </a:p>
        </p:txBody>
      </p:sp>
      <p:pic>
        <p:nvPicPr>
          <p:cNvPr id="5" name="Picture 4" descr="Lab_Mixtures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838200"/>
            <a:ext cx="7683500" cy="5765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200" y="5181600"/>
            <a:ext cx="1066800" cy="400110"/>
          </a:xfrm>
          <a:prstGeom prst="rect">
            <a:avLst/>
          </a:prstGeom>
          <a:solidFill>
            <a:srgbClr val="61FF47">
              <a:alpha val="37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Olivine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181600"/>
            <a:ext cx="1371600" cy="400110"/>
          </a:xfrm>
          <a:prstGeom prst="rect">
            <a:avLst/>
          </a:prstGeom>
          <a:solidFill>
            <a:schemeClr val="tx1">
              <a:alpha val="26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Pyroxene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Pyroxene / Olivine</a:t>
            </a:r>
            <a:endParaRPr lang="en-US" dirty="0"/>
          </a:p>
        </p:txBody>
      </p:sp>
      <p:pic>
        <p:nvPicPr>
          <p:cNvPr id="5" name="Picture 4" descr="Lab_Mixtures 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838200"/>
            <a:ext cx="7683500" cy="5765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29400" y="5695890"/>
            <a:ext cx="1066800" cy="400110"/>
          </a:xfrm>
          <a:prstGeom prst="rect">
            <a:avLst/>
          </a:prstGeom>
          <a:solidFill>
            <a:srgbClr val="61FF47">
              <a:alpha val="60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Olivine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695890"/>
            <a:ext cx="1371600" cy="40011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Pyroxene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38336"/>
            <a:ext cx="838200" cy="338554"/>
          </a:xfrm>
          <a:prstGeom prst="rect">
            <a:avLst/>
          </a:prstGeom>
          <a:solidFill>
            <a:srgbClr val="073200">
              <a:alpha val="60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75/25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738336"/>
            <a:ext cx="838200" cy="338554"/>
          </a:xfrm>
          <a:prstGeom prst="rect">
            <a:avLst/>
          </a:prstGeom>
          <a:solidFill>
            <a:srgbClr val="117A00">
              <a:alpha val="60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50/50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738336"/>
            <a:ext cx="838200" cy="338554"/>
          </a:xfrm>
          <a:prstGeom prst="rect">
            <a:avLst/>
          </a:prstGeom>
          <a:solidFill>
            <a:srgbClr val="1BBC00">
              <a:alpha val="60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25/75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1404</Words>
  <Application>Microsoft Office PowerPoint</Application>
  <PresentationFormat>On-screen Show (4:3)</PresentationFormat>
  <Paragraphs>357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Investigation of the Origin of 2008TC3 Through Spectral Analysis of F-type Asteroids and Lab Spectra of Almahata Sitta and Mineral Mixtures</vt:lpstr>
      <vt:lpstr>Outline</vt:lpstr>
      <vt:lpstr>Taxonomic Classifications</vt:lpstr>
      <vt:lpstr>2008 TC3 spectra</vt:lpstr>
      <vt:lpstr>Almahatta Sitta Spectra</vt:lpstr>
      <vt:lpstr>Lab Mixtures</vt:lpstr>
      <vt:lpstr>Lab mixtures</vt:lpstr>
      <vt:lpstr>Pyroxene / Olivine</vt:lpstr>
      <vt:lpstr>Pyroxene / Olivine</vt:lpstr>
      <vt:lpstr>Pyroxene / Olivine</vt:lpstr>
      <vt:lpstr>Almahatta Sitta</vt:lpstr>
      <vt:lpstr>Montmorillonite / Carbon</vt:lpstr>
      <vt:lpstr>Montmorillonite / Carbon</vt:lpstr>
      <vt:lpstr>Montmorillonite / Carbon</vt:lpstr>
      <vt:lpstr>(1:1 Olivine / Pyroxene) + C</vt:lpstr>
      <vt:lpstr>(1:1 Olivine / Pyroxene) + C</vt:lpstr>
      <vt:lpstr>Data taken this summer</vt:lpstr>
      <vt:lpstr>Data taken this summer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Asteroid Reflectance Spectroscopy</vt:lpstr>
      <vt:lpstr>Reduced data from CALA and IRTF</vt:lpstr>
      <vt:lpstr>Reduced data from CALA and IRTF</vt:lpstr>
      <vt:lpstr>IRTF only observations</vt:lpstr>
      <vt:lpstr>PCA and UV absorption</vt:lpstr>
      <vt:lpstr>Previous work</vt:lpstr>
      <vt:lpstr>Spectra from Kast</vt:lpstr>
      <vt:lpstr>Conclusions</vt:lpstr>
      <vt:lpstr>Future work</vt:lpstr>
      <vt:lpstr>Works Cited</vt:lpstr>
      <vt:lpstr>Acknowledgments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Origin of 2008TC3 Through Spectral Analysis of F-type Asteroids and Lab Spectra of Almahata Sitta and Mineral Mixtures</dc:title>
  <dc:creator>munka</dc:creator>
  <cp:lastModifiedBy>munka</cp:lastModifiedBy>
  <cp:revision>253</cp:revision>
  <dcterms:created xsi:type="dcterms:W3CDTF">2006-08-16T00:00:00Z</dcterms:created>
  <dcterms:modified xsi:type="dcterms:W3CDTF">2010-08-12T17:34:45Z</dcterms:modified>
</cp:coreProperties>
</file>