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7" r:id="rId2"/>
    <p:sldId id="258" r:id="rId3"/>
    <p:sldId id="344" r:id="rId4"/>
    <p:sldId id="259" r:id="rId5"/>
    <p:sldId id="260" r:id="rId6"/>
    <p:sldId id="261" r:id="rId7"/>
    <p:sldId id="262" r:id="rId8"/>
    <p:sldId id="388" r:id="rId9"/>
    <p:sldId id="263" r:id="rId10"/>
    <p:sldId id="268" r:id="rId11"/>
    <p:sldId id="271" r:id="rId12"/>
    <p:sldId id="272" r:id="rId13"/>
    <p:sldId id="364" r:id="rId14"/>
    <p:sldId id="369" r:id="rId15"/>
    <p:sldId id="373" r:id="rId16"/>
    <p:sldId id="375" r:id="rId17"/>
    <p:sldId id="401" r:id="rId18"/>
    <p:sldId id="393" r:id="rId19"/>
    <p:sldId id="394" r:id="rId20"/>
    <p:sldId id="395" r:id="rId21"/>
    <p:sldId id="396" r:id="rId22"/>
    <p:sldId id="404" r:id="rId23"/>
    <p:sldId id="397" r:id="rId24"/>
    <p:sldId id="398" r:id="rId25"/>
    <p:sldId id="399" r:id="rId26"/>
    <p:sldId id="400" r:id="rId27"/>
    <p:sldId id="390" r:id="rId28"/>
    <p:sldId id="377" r:id="rId29"/>
    <p:sldId id="380" r:id="rId30"/>
    <p:sldId id="381" r:id="rId31"/>
    <p:sldId id="382" r:id="rId32"/>
    <p:sldId id="383" r:id="rId33"/>
    <p:sldId id="362" r:id="rId34"/>
    <p:sldId id="333" r:id="rId35"/>
    <p:sldId id="335" r:id="rId36"/>
    <p:sldId id="336" r:id="rId37"/>
    <p:sldId id="402" r:id="rId38"/>
    <p:sldId id="360" r:id="rId39"/>
    <p:sldId id="359" r:id="rId40"/>
    <p:sldId id="405" r:id="rId41"/>
    <p:sldId id="403"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479" autoAdjust="0"/>
    <p:restoredTop sz="94590" autoAdjust="0"/>
  </p:normalViewPr>
  <p:slideViewPr>
    <p:cSldViewPr>
      <p:cViewPr>
        <p:scale>
          <a:sx n="90" d="100"/>
          <a:sy n="90" d="100"/>
        </p:scale>
        <p:origin x="-2160" y="-4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D:\Documents\School\PHYS%204991%20ACES%201\pre-pdr\My%20Dropbox\Pre-PDR\final%20t%20p%20h%20data%20bill%20v%20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Documents\School\PHYS%204991%20ACES%201\pre-pdr\My%20Dropbox\Pre-PDR\final%20t%20p%20h%20data%20bill%20v%20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Documents\School\PHYS%204991%20ACES%201\pre-pdr\My%20Dropbox\PDR\Bills_folder_of_stuff\Post_flight_book.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Temperature vs Altitude</a:t>
            </a:r>
          </a:p>
        </c:rich>
      </c:tx>
      <c:layout/>
      <c:overlay val="0"/>
    </c:title>
    <c:autoTitleDeleted val="0"/>
    <c:plotArea>
      <c:layout>
        <c:manualLayout>
          <c:layoutTarget val="inner"/>
          <c:xMode val="edge"/>
          <c:yMode val="edge"/>
          <c:x val="0.15831365062507999"/>
          <c:y val="0.21529088532465299"/>
          <c:w val="0.70852235897731997"/>
          <c:h val="0.65027374050077902"/>
        </c:manualLayout>
      </c:layout>
      <c:scatterChart>
        <c:scatterStyle val="lineMarker"/>
        <c:varyColors val="0"/>
        <c:ser>
          <c:idx val="0"/>
          <c:order val="0"/>
          <c:tx>
            <c:v>Measured</c:v>
          </c:tx>
          <c:spPr>
            <a:ln w="28575">
              <a:noFill/>
            </a:ln>
          </c:spPr>
          <c:xVal>
            <c:numRef>
              <c:f>pressure!$C$45:$C$176</c:f>
              <c:numCache>
                <c:formatCode>General</c:formatCode>
                <c:ptCount val="132"/>
                <c:pt idx="0">
                  <c:v>0.17099999478792</c:v>
                </c:pt>
                <c:pt idx="1">
                  <c:v>0.18999999420880001</c:v>
                </c:pt>
                <c:pt idx="2">
                  <c:v>0.58599998213872095</c:v>
                </c:pt>
                <c:pt idx="3">
                  <c:v>0.60999998140720102</c:v>
                </c:pt>
                <c:pt idx="4">
                  <c:v>0.76999997653040098</c:v>
                </c:pt>
                <c:pt idx="5">
                  <c:v>0.91399997214128104</c:v>
                </c:pt>
                <c:pt idx="6">
                  <c:v>1.2189999628448811</c:v>
                </c:pt>
                <c:pt idx="7">
                  <c:v>1.4859999547067211</c:v>
                </c:pt>
                <c:pt idx="8">
                  <c:v>1.4959999544019209</c:v>
                </c:pt>
                <c:pt idx="9">
                  <c:v>1.505999954097121</c:v>
                </c:pt>
                <c:pt idx="10">
                  <c:v>1.5239999535484801</c:v>
                </c:pt>
                <c:pt idx="11">
                  <c:v>1.5359999531827211</c:v>
                </c:pt>
                <c:pt idx="12">
                  <c:v>1.54599995287792</c:v>
                </c:pt>
                <c:pt idx="13">
                  <c:v>1.6179999506833611</c:v>
                </c:pt>
                <c:pt idx="14">
                  <c:v>1.8289999442520819</c:v>
                </c:pt>
                <c:pt idx="15">
                  <c:v>1.975999939771522</c:v>
                </c:pt>
                <c:pt idx="16">
                  <c:v>2.133999934955682</c:v>
                </c:pt>
                <c:pt idx="17">
                  <c:v>2.4379999256897622</c:v>
                </c:pt>
                <c:pt idx="18">
                  <c:v>2.6169999202338401</c:v>
                </c:pt>
                <c:pt idx="19">
                  <c:v>2.7429999163933632</c:v>
                </c:pt>
                <c:pt idx="20">
                  <c:v>3.1549999038356029</c:v>
                </c:pt>
                <c:pt idx="21">
                  <c:v>3.3359998983187231</c:v>
                </c:pt>
                <c:pt idx="22">
                  <c:v>3.3529998978005628</c:v>
                </c:pt>
                <c:pt idx="23">
                  <c:v>3.6319998892966439</c:v>
                </c:pt>
                <c:pt idx="24">
                  <c:v>3.6579998885041638</c:v>
                </c:pt>
                <c:pt idx="25">
                  <c:v>3.6949998873764032</c:v>
                </c:pt>
                <c:pt idx="26">
                  <c:v>3.961999879238244</c:v>
                </c:pt>
                <c:pt idx="27">
                  <c:v>4.2669998699418441</c:v>
                </c:pt>
                <c:pt idx="28">
                  <c:v>4.2759998696675243</c:v>
                </c:pt>
                <c:pt idx="29">
                  <c:v>4.8069998534826448</c:v>
                </c:pt>
                <c:pt idx="30">
                  <c:v>4.8769998513490451</c:v>
                </c:pt>
                <c:pt idx="31">
                  <c:v>5.4829998328781659</c:v>
                </c:pt>
                <c:pt idx="32">
                  <c:v>5.8599998213872047</c:v>
                </c:pt>
                <c:pt idx="33">
                  <c:v>6.0959998141939256</c:v>
                </c:pt>
                <c:pt idx="34">
                  <c:v>6.2039998109020864</c:v>
                </c:pt>
                <c:pt idx="35">
                  <c:v>6.4009998048975261</c:v>
                </c:pt>
                <c:pt idx="36">
                  <c:v>6.4129998045317658</c:v>
                </c:pt>
                <c:pt idx="37">
                  <c:v>6.626999798009046</c:v>
                </c:pt>
                <c:pt idx="38">
                  <c:v>6.7059997956011301</c:v>
                </c:pt>
                <c:pt idx="39">
                  <c:v>6.7949997928884072</c:v>
                </c:pt>
                <c:pt idx="40">
                  <c:v>6.948999788194488</c:v>
                </c:pt>
                <c:pt idx="41">
                  <c:v>7.2129997801477668</c:v>
                </c:pt>
                <c:pt idx="42">
                  <c:v>7.4849997718572077</c:v>
                </c:pt>
                <c:pt idx="43">
                  <c:v>7.5399997701808079</c:v>
                </c:pt>
                <c:pt idx="44">
                  <c:v>7.6199997677424056</c:v>
                </c:pt>
                <c:pt idx="45">
                  <c:v>7.9379997580497674</c:v>
                </c:pt>
                <c:pt idx="46">
                  <c:v>8.53399973988369</c:v>
                </c:pt>
                <c:pt idx="47">
                  <c:v>9.1439997212908786</c:v>
                </c:pt>
                <c:pt idx="48">
                  <c:v>9.4489997119944835</c:v>
                </c:pt>
                <c:pt idx="49">
                  <c:v>9.46299971156777</c:v>
                </c:pt>
                <c:pt idx="50">
                  <c:v>9.5999997073920085</c:v>
                </c:pt>
                <c:pt idx="51">
                  <c:v>9.7539997026980902</c:v>
                </c:pt>
                <c:pt idx="52">
                  <c:v>9.9749996959620102</c:v>
                </c:pt>
                <c:pt idx="53">
                  <c:v>10.44199968172785</c:v>
                </c:pt>
                <c:pt idx="54">
                  <c:v>10.829999669901611</c:v>
                </c:pt>
                <c:pt idx="55">
                  <c:v>10.882999668286169</c:v>
                </c:pt>
                <c:pt idx="56">
                  <c:v>10.97299966554297</c:v>
                </c:pt>
                <c:pt idx="57">
                  <c:v>11.277999656246569</c:v>
                </c:pt>
                <c:pt idx="58">
                  <c:v>11.43499965146121</c:v>
                </c:pt>
                <c:pt idx="59">
                  <c:v>11.57999964704161</c:v>
                </c:pt>
                <c:pt idx="60">
                  <c:v>11.75799964161617</c:v>
                </c:pt>
                <c:pt idx="61">
                  <c:v>11.81799963978737</c:v>
                </c:pt>
                <c:pt idx="62">
                  <c:v>12.033999633203701</c:v>
                </c:pt>
                <c:pt idx="63">
                  <c:v>12.28999962540081</c:v>
                </c:pt>
                <c:pt idx="64">
                  <c:v>12.496999619091451</c:v>
                </c:pt>
                <c:pt idx="65">
                  <c:v>13.077999601382571</c:v>
                </c:pt>
                <c:pt idx="66">
                  <c:v>13.638999584283299</c:v>
                </c:pt>
                <c:pt idx="67">
                  <c:v>13.996999573371451</c:v>
                </c:pt>
                <c:pt idx="68">
                  <c:v>14.020999572639941</c:v>
                </c:pt>
                <c:pt idx="69">
                  <c:v>14.11999956962241</c:v>
                </c:pt>
                <c:pt idx="70">
                  <c:v>14.287999564501771</c:v>
                </c:pt>
                <c:pt idx="71">
                  <c:v>14.816999548377851</c:v>
                </c:pt>
                <c:pt idx="72">
                  <c:v>14.93499954478122</c:v>
                </c:pt>
                <c:pt idx="73">
                  <c:v>14.95599954414114</c:v>
                </c:pt>
                <c:pt idx="74">
                  <c:v>15.23999953548482</c:v>
                </c:pt>
                <c:pt idx="75">
                  <c:v>15.337999532497779</c:v>
                </c:pt>
                <c:pt idx="76">
                  <c:v>15.89799951542898</c:v>
                </c:pt>
                <c:pt idx="77">
                  <c:v>16.39399950031089</c:v>
                </c:pt>
                <c:pt idx="78">
                  <c:v>16.510999496744741</c:v>
                </c:pt>
                <c:pt idx="79">
                  <c:v>16.569999494946419</c:v>
                </c:pt>
                <c:pt idx="80">
                  <c:v>17.553999464954099</c:v>
                </c:pt>
                <c:pt idx="81">
                  <c:v>17.6939994606869</c:v>
                </c:pt>
                <c:pt idx="82">
                  <c:v>17.982999451878179</c:v>
                </c:pt>
                <c:pt idx="83">
                  <c:v>18.287999442581771</c:v>
                </c:pt>
                <c:pt idx="84">
                  <c:v>18.592999433285371</c:v>
                </c:pt>
                <c:pt idx="85">
                  <c:v>18.679999430633629</c:v>
                </c:pt>
                <c:pt idx="86">
                  <c:v>18.897999423988981</c:v>
                </c:pt>
                <c:pt idx="87">
                  <c:v>19.201999414723051</c:v>
                </c:pt>
                <c:pt idx="88">
                  <c:v>19.284999412193219</c:v>
                </c:pt>
                <c:pt idx="89">
                  <c:v>19.65199940100706</c:v>
                </c:pt>
                <c:pt idx="90">
                  <c:v>19.811999396130261</c:v>
                </c:pt>
                <c:pt idx="91">
                  <c:v>20.42199937753746</c:v>
                </c:pt>
                <c:pt idx="92">
                  <c:v>20.72599936827153</c:v>
                </c:pt>
                <c:pt idx="93">
                  <c:v>20.73999936784482</c:v>
                </c:pt>
                <c:pt idx="94">
                  <c:v>21.33599934967874</c:v>
                </c:pt>
                <c:pt idx="95">
                  <c:v>21.343999349434899</c:v>
                </c:pt>
                <c:pt idx="96">
                  <c:v>21.64099934038234</c:v>
                </c:pt>
                <c:pt idx="97">
                  <c:v>21.988999329775279</c:v>
                </c:pt>
                <c:pt idx="98">
                  <c:v>22.24999932182002</c:v>
                </c:pt>
                <c:pt idx="99">
                  <c:v>22.30699932008266</c:v>
                </c:pt>
                <c:pt idx="100">
                  <c:v>22.55499931252362</c:v>
                </c:pt>
                <c:pt idx="101">
                  <c:v>22.85999930322722</c:v>
                </c:pt>
                <c:pt idx="102">
                  <c:v>22.874999302770021</c:v>
                </c:pt>
                <c:pt idx="103">
                  <c:v>23.164999293930819</c:v>
                </c:pt>
                <c:pt idx="104">
                  <c:v>23.469999284634419</c:v>
                </c:pt>
                <c:pt idx="105">
                  <c:v>23.46199928487826</c:v>
                </c:pt>
                <c:pt idx="106">
                  <c:v>23.773999275368499</c:v>
                </c:pt>
                <c:pt idx="107">
                  <c:v>23.999999268480021</c:v>
                </c:pt>
                <c:pt idx="108">
                  <c:v>24.078999266072099</c:v>
                </c:pt>
                <c:pt idx="109">
                  <c:v>24.383999256775699</c:v>
                </c:pt>
                <c:pt idx="110">
                  <c:v>24.448999254794501</c:v>
                </c:pt>
                <c:pt idx="111">
                  <c:v>24.805999243913121</c:v>
                </c:pt>
                <c:pt idx="112">
                  <c:v>24.99399923818288</c:v>
                </c:pt>
                <c:pt idx="113">
                  <c:v>25.183999232391699</c:v>
                </c:pt>
                <c:pt idx="114">
                  <c:v>25.602999219620589</c:v>
                </c:pt>
                <c:pt idx="115">
                  <c:v>25.8089992133417</c:v>
                </c:pt>
                <c:pt idx="116">
                  <c:v>26.517999191731391</c:v>
                </c:pt>
                <c:pt idx="117">
                  <c:v>26.62999918831763</c:v>
                </c:pt>
                <c:pt idx="118">
                  <c:v>27.431999163872671</c:v>
                </c:pt>
                <c:pt idx="119">
                  <c:v>27.736999154576271</c:v>
                </c:pt>
                <c:pt idx="120">
                  <c:v>28.345999136013941</c:v>
                </c:pt>
                <c:pt idx="121">
                  <c:v>28.715999124736349</c:v>
                </c:pt>
                <c:pt idx="122">
                  <c:v>29.26099910812475</c:v>
                </c:pt>
                <c:pt idx="123">
                  <c:v>29.56599909882835</c:v>
                </c:pt>
                <c:pt idx="124">
                  <c:v>29.653999096146109</c:v>
                </c:pt>
                <c:pt idx="125">
                  <c:v>29.86999908956243</c:v>
                </c:pt>
                <c:pt idx="126">
                  <c:v>30.17499908026603</c:v>
                </c:pt>
                <c:pt idx="127">
                  <c:v>30.479999070969619</c:v>
                </c:pt>
                <c:pt idx="128">
                  <c:v>31.089999052376829</c:v>
                </c:pt>
                <c:pt idx="129">
                  <c:v>31.26999904689043</c:v>
                </c:pt>
                <c:pt idx="130">
                  <c:v>31.69899903381452</c:v>
                </c:pt>
                <c:pt idx="131">
                  <c:v>31.912999027291789</c:v>
                </c:pt>
              </c:numCache>
            </c:numRef>
          </c:xVal>
          <c:yVal>
            <c:numRef>
              <c:f>pressure!$G$45:$G$176</c:f>
              <c:numCache>
                <c:formatCode>General</c:formatCode>
                <c:ptCount val="132"/>
                <c:pt idx="0">
                  <c:v>24.2</c:v>
                </c:pt>
                <c:pt idx="1">
                  <c:v>24.2</c:v>
                </c:pt>
                <c:pt idx="2">
                  <c:v>21</c:v>
                </c:pt>
                <c:pt idx="3">
                  <c:v>20.9</c:v>
                </c:pt>
                <c:pt idx="4">
                  <c:v>20</c:v>
                </c:pt>
                <c:pt idx="5">
                  <c:v>19</c:v>
                </c:pt>
                <c:pt idx="6">
                  <c:v>16.899999999999999</c:v>
                </c:pt>
                <c:pt idx="7">
                  <c:v>15</c:v>
                </c:pt>
                <c:pt idx="8">
                  <c:v>15.4</c:v>
                </c:pt>
                <c:pt idx="9">
                  <c:v>15.8</c:v>
                </c:pt>
                <c:pt idx="10">
                  <c:v>18.399999999999999</c:v>
                </c:pt>
                <c:pt idx="11">
                  <c:v>20.2</c:v>
                </c:pt>
                <c:pt idx="12">
                  <c:v>21.6</c:v>
                </c:pt>
                <c:pt idx="13">
                  <c:v>22.2</c:v>
                </c:pt>
                <c:pt idx="14">
                  <c:v>21.4</c:v>
                </c:pt>
                <c:pt idx="15">
                  <c:v>20.8</c:v>
                </c:pt>
                <c:pt idx="16">
                  <c:v>19.899999999999999</c:v>
                </c:pt>
                <c:pt idx="17">
                  <c:v>18.100000000000001</c:v>
                </c:pt>
                <c:pt idx="18">
                  <c:v>17</c:v>
                </c:pt>
                <c:pt idx="19">
                  <c:v>16</c:v>
                </c:pt>
                <c:pt idx="20">
                  <c:v>12.8</c:v>
                </c:pt>
                <c:pt idx="21">
                  <c:v>11</c:v>
                </c:pt>
                <c:pt idx="22">
                  <c:v>10.9</c:v>
                </c:pt>
                <c:pt idx="23">
                  <c:v>8.8000000000000007</c:v>
                </c:pt>
                <c:pt idx="24">
                  <c:v>8.6</c:v>
                </c:pt>
                <c:pt idx="25">
                  <c:v>8.2000000000000011</c:v>
                </c:pt>
                <c:pt idx="26">
                  <c:v>6.3</c:v>
                </c:pt>
                <c:pt idx="27">
                  <c:v>4.0999999999999996</c:v>
                </c:pt>
                <c:pt idx="28">
                  <c:v>4</c:v>
                </c:pt>
                <c:pt idx="29">
                  <c:v>-0.9</c:v>
                </c:pt>
                <c:pt idx="30">
                  <c:v>-1.6</c:v>
                </c:pt>
                <c:pt idx="31">
                  <c:v>-7.5</c:v>
                </c:pt>
                <c:pt idx="32">
                  <c:v>-10.7</c:v>
                </c:pt>
                <c:pt idx="33">
                  <c:v>-12.8</c:v>
                </c:pt>
                <c:pt idx="34">
                  <c:v>-13.7</c:v>
                </c:pt>
                <c:pt idx="35">
                  <c:v>-15</c:v>
                </c:pt>
                <c:pt idx="36">
                  <c:v>-15.1</c:v>
                </c:pt>
                <c:pt idx="37">
                  <c:v>-15.5</c:v>
                </c:pt>
                <c:pt idx="38">
                  <c:v>-16.2</c:v>
                </c:pt>
                <c:pt idx="39">
                  <c:v>-17.100000000000001</c:v>
                </c:pt>
                <c:pt idx="40">
                  <c:v>-17.100000000000001</c:v>
                </c:pt>
                <c:pt idx="41">
                  <c:v>-18.100000000000001</c:v>
                </c:pt>
                <c:pt idx="42">
                  <c:v>-20.3</c:v>
                </c:pt>
                <c:pt idx="43">
                  <c:v>-20.5</c:v>
                </c:pt>
                <c:pt idx="44">
                  <c:v>-20.9</c:v>
                </c:pt>
                <c:pt idx="45">
                  <c:v>-22.7</c:v>
                </c:pt>
                <c:pt idx="46">
                  <c:v>-28.2</c:v>
                </c:pt>
                <c:pt idx="47">
                  <c:v>-33.9</c:v>
                </c:pt>
                <c:pt idx="48">
                  <c:v>-36.799999999999997</c:v>
                </c:pt>
                <c:pt idx="49">
                  <c:v>-36.9</c:v>
                </c:pt>
                <c:pt idx="50">
                  <c:v>-37.9</c:v>
                </c:pt>
                <c:pt idx="51">
                  <c:v>-39</c:v>
                </c:pt>
                <c:pt idx="52">
                  <c:v>-40.700000000000003</c:v>
                </c:pt>
                <c:pt idx="53">
                  <c:v>-43.9</c:v>
                </c:pt>
                <c:pt idx="54">
                  <c:v>-47.5</c:v>
                </c:pt>
                <c:pt idx="55">
                  <c:v>-48.1</c:v>
                </c:pt>
                <c:pt idx="56">
                  <c:v>-48.4</c:v>
                </c:pt>
                <c:pt idx="57">
                  <c:v>-49.5</c:v>
                </c:pt>
                <c:pt idx="58">
                  <c:v>-50.1</c:v>
                </c:pt>
                <c:pt idx="59">
                  <c:v>-49.7</c:v>
                </c:pt>
                <c:pt idx="60">
                  <c:v>-51.1</c:v>
                </c:pt>
                <c:pt idx="61">
                  <c:v>-50.1</c:v>
                </c:pt>
                <c:pt idx="62">
                  <c:v>-50.7</c:v>
                </c:pt>
                <c:pt idx="63">
                  <c:v>-50.3</c:v>
                </c:pt>
                <c:pt idx="64">
                  <c:v>-51.6</c:v>
                </c:pt>
                <c:pt idx="65">
                  <c:v>-55.3</c:v>
                </c:pt>
                <c:pt idx="66">
                  <c:v>-57.9</c:v>
                </c:pt>
                <c:pt idx="67">
                  <c:v>-60.9</c:v>
                </c:pt>
                <c:pt idx="68">
                  <c:v>-60.9</c:v>
                </c:pt>
                <c:pt idx="69">
                  <c:v>-61.1</c:v>
                </c:pt>
                <c:pt idx="70">
                  <c:v>-61.5</c:v>
                </c:pt>
                <c:pt idx="71">
                  <c:v>-64.900000000000006</c:v>
                </c:pt>
                <c:pt idx="72">
                  <c:v>-65.099999999999994</c:v>
                </c:pt>
                <c:pt idx="73">
                  <c:v>-65.099999999999994</c:v>
                </c:pt>
                <c:pt idx="74">
                  <c:v>-67.3</c:v>
                </c:pt>
                <c:pt idx="75">
                  <c:v>-68.099999999999994</c:v>
                </c:pt>
                <c:pt idx="76">
                  <c:v>-71.099999999999994</c:v>
                </c:pt>
                <c:pt idx="77">
                  <c:v>-71.7</c:v>
                </c:pt>
                <c:pt idx="78">
                  <c:v>-70.3</c:v>
                </c:pt>
                <c:pt idx="79">
                  <c:v>-70.7</c:v>
                </c:pt>
                <c:pt idx="80">
                  <c:v>-72.3</c:v>
                </c:pt>
                <c:pt idx="81">
                  <c:v>-70.099999999999994</c:v>
                </c:pt>
                <c:pt idx="82">
                  <c:v>-69.5</c:v>
                </c:pt>
                <c:pt idx="83">
                  <c:v>-68.8</c:v>
                </c:pt>
                <c:pt idx="84">
                  <c:v>-68.099999999999994</c:v>
                </c:pt>
                <c:pt idx="85">
                  <c:v>-67.900000000000006</c:v>
                </c:pt>
                <c:pt idx="86">
                  <c:v>-67.599999999999994</c:v>
                </c:pt>
                <c:pt idx="87">
                  <c:v>-67.2</c:v>
                </c:pt>
                <c:pt idx="88">
                  <c:v>-67.099999999999994</c:v>
                </c:pt>
                <c:pt idx="89">
                  <c:v>-62.5</c:v>
                </c:pt>
                <c:pt idx="90">
                  <c:v>-62.2</c:v>
                </c:pt>
                <c:pt idx="91">
                  <c:v>-60.9</c:v>
                </c:pt>
                <c:pt idx="92">
                  <c:v>-60.3</c:v>
                </c:pt>
                <c:pt idx="93">
                  <c:v>-60.3</c:v>
                </c:pt>
                <c:pt idx="94">
                  <c:v>-59.3</c:v>
                </c:pt>
                <c:pt idx="95">
                  <c:v>-59.3</c:v>
                </c:pt>
                <c:pt idx="96">
                  <c:v>-57.5</c:v>
                </c:pt>
                <c:pt idx="97">
                  <c:v>-55.5</c:v>
                </c:pt>
                <c:pt idx="98">
                  <c:v>-56.2</c:v>
                </c:pt>
                <c:pt idx="99">
                  <c:v>-56.3</c:v>
                </c:pt>
                <c:pt idx="100">
                  <c:v>-54.6</c:v>
                </c:pt>
                <c:pt idx="101">
                  <c:v>-52.6</c:v>
                </c:pt>
                <c:pt idx="102">
                  <c:v>-52.5</c:v>
                </c:pt>
                <c:pt idx="103">
                  <c:v>-52.8</c:v>
                </c:pt>
                <c:pt idx="104">
                  <c:v>-53.1</c:v>
                </c:pt>
                <c:pt idx="105">
                  <c:v>-53.1</c:v>
                </c:pt>
                <c:pt idx="106">
                  <c:v>-52.2</c:v>
                </c:pt>
                <c:pt idx="107">
                  <c:v>-51.5</c:v>
                </c:pt>
                <c:pt idx="108">
                  <c:v>-51.3</c:v>
                </c:pt>
                <c:pt idx="109">
                  <c:v>-50.6</c:v>
                </c:pt>
                <c:pt idx="110">
                  <c:v>-50.5</c:v>
                </c:pt>
                <c:pt idx="111">
                  <c:v>-52.5</c:v>
                </c:pt>
                <c:pt idx="112">
                  <c:v>-51.9</c:v>
                </c:pt>
                <c:pt idx="113">
                  <c:v>-51.3</c:v>
                </c:pt>
                <c:pt idx="114">
                  <c:v>-52.2</c:v>
                </c:pt>
                <c:pt idx="115">
                  <c:v>-52.7</c:v>
                </c:pt>
                <c:pt idx="116">
                  <c:v>-50.8</c:v>
                </c:pt>
                <c:pt idx="117">
                  <c:v>-50.5</c:v>
                </c:pt>
                <c:pt idx="118">
                  <c:v>-47.7</c:v>
                </c:pt>
                <c:pt idx="119">
                  <c:v>-46.7</c:v>
                </c:pt>
                <c:pt idx="120">
                  <c:v>-44.6</c:v>
                </c:pt>
                <c:pt idx="121">
                  <c:v>-43.3</c:v>
                </c:pt>
                <c:pt idx="122">
                  <c:v>-43.6</c:v>
                </c:pt>
                <c:pt idx="123">
                  <c:v>-43.8</c:v>
                </c:pt>
                <c:pt idx="124">
                  <c:v>-43.9</c:v>
                </c:pt>
                <c:pt idx="125">
                  <c:v>-43.5</c:v>
                </c:pt>
                <c:pt idx="126">
                  <c:v>-43</c:v>
                </c:pt>
                <c:pt idx="127">
                  <c:v>-42.5</c:v>
                </c:pt>
                <c:pt idx="128">
                  <c:v>-41.4</c:v>
                </c:pt>
                <c:pt idx="129">
                  <c:v>-41.1</c:v>
                </c:pt>
                <c:pt idx="130">
                  <c:v>-40.200000000000003</c:v>
                </c:pt>
                <c:pt idx="131">
                  <c:v>-39.700000000000003</c:v>
                </c:pt>
              </c:numCache>
            </c:numRef>
          </c:yVal>
          <c:smooth val="0"/>
        </c:ser>
        <c:dLbls>
          <c:showLegendKey val="0"/>
          <c:showVal val="0"/>
          <c:showCatName val="0"/>
          <c:showSerName val="0"/>
          <c:showPercent val="0"/>
          <c:showBubbleSize val="0"/>
        </c:dLbls>
        <c:axId val="86953984"/>
        <c:axId val="86955904"/>
      </c:scatterChart>
      <c:valAx>
        <c:axId val="86953984"/>
        <c:scaling>
          <c:orientation val="minMax"/>
        </c:scaling>
        <c:delete val="0"/>
        <c:axPos val="b"/>
        <c:majorGridlines/>
        <c:title>
          <c:tx>
            <c:rich>
              <a:bodyPr/>
              <a:lstStyle/>
              <a:p>
                <a:pPr>
                  <a:defRPr/>
                </a:pPr>
                <a:r>
                  <a:rPr lang="en-US"/>
                  <a:t>Altitude [km]</a:t>
                </a:r>
              </a:p>
            </c:rich>
          </c:tx>
          <c:layout/>
          <c:overlay val="0"/>
        </c:title>
        <c:numFmt formatCode="General" sourceLinked="1"/>
        <c:majorTickMark val="out"/>
        <c:minorTickMark val="none"/>
        <c:tickLblPos val="low"/>
        <c:crossAx val="86955904"/>
        <c:crosses val="autoZero"/>
        <c:crossBetween val="midCat"/>
      </c:valAx>
      <c:valAx>
        <c:axId val="86955904"/>
        <c:scaling>
          <c:orientation val="minMax"/>
        </c:scaling>
        <c:delete val="0"/>
        <c:axPos val="l"/>
        <c:majorGridlines/>
        <c:title>
          <c:tx>
            <c:rich>
              <a:bodyPr rot="0" vert="horz"/>
              <a:lstStyle/>
              <a:p>
                <a:pPr>
                  <a:defRPr/>
                </a:pPr>
                <a:r>
                  <a:rPr lang="en-US"/>
                  <a:t>Temperature</a:t>
                </a:r>
              </a:p>
              <a:p>
                <a:pPr>
                  <a:defRPr/>
                </a:pPr>
                <a:r>
                  <a:rPr lang="en-US"/>
                  <a:t>[C]</a:t>
                </a:r>
              </a:p>
            </c:rich>
          </c:tx>
          <c:layout/>
          <c:overlay val="0"/>
        </c:title>
        <c:numFmt formatCode="General" sourceLinked="1"/>
        <c:majorTickMark val="out"/>
        <c:minorTickMark val="none"/>
        <c:tickLblPos val="nextTo"/>
        <c:crossAx val="86953984"/>
        <c:crosses val="autoZero"/>
        <c:crossBetween val="midCat"/>
      </c:valAx>
    </c:plotArea>
    <c:legend>
      <c:legendPos val="r"/>
      <c:layout/>
      <c:overlay val="0"/>
    </c:legend>
    <c:plotVisOnly val="1"/>
    <c:dispBlanksAs val="gap"/>
    <c:showDLblsOverMax val="0"/>
  </c:chart>
  <c:spPr>
    <a:solidFill>
      <a:schemeClr val="bg1"/>
    </a:solidFill>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Pressure vs Altitude</a:t>
            </a:r>
          </a:p>
        </c:rich>
      </c:tx>
      <c:layout/>
      <c:overlay val="0"/>
    </c:title>
    <c:autoTitleDeleted val="0"/>
    <c:plotArea>
      <c:layout>
        <c:manualLayout>
          <c:layoutTarget val="inner"/>
          <c:xMode val="edge"/>
          <c:yMode val="edge"/>
          <c:x val="0.15560514757083899"/>
          <c:y val="0.15499273528308999"/>
          <c:w val="0.67242005463602805"/>
          <c:h val="0.70733853580802397"/>
        </c:manualLayout>
      </c:layout>
      <c:scatterChart>
        <c:scatterStyle val="lineMarker"/>
        <c:varyColors val="0"/>
        <c:ser>
          <c:idx val="0"/>
          <c:order val="0"/>
          <c:tx>
            <c:v>Measured</c:v>
          </c:tx>
          <c:spPr>
            <a:ln w="28575">
              <a:noFill/>
            </a:ln>
          </c:spPr>
          <c:marker>
            <c:symbol val="diamond"/>
            <c:size val="6"/>
          </c:marker>
          <c:xVal>
            <c:numRef>
              <c:f>pressure!$C$45:$C$176</c:f>
              <c:numCache>
                <c:formatCode>General</c:formatCode>
                <c:ptCount val="132"/>
                <c:pt idx="0">
                  <c:v>0.17099999478792</c:v>
                </c:pt>
                <c:pt idx="1">
                  <c:v>0.18999999420880001</c:v>
                </c:pt>
                <c:pt idx="2">
                  <c:v>0.58599998213872095</c:v>
                </c:pt>
                <c:pt idx="3">
                  <c:v>0.60999998140720102</c:v>
                </c:pt>
                <c:pt idx="4">
                  <c:v>0.76999997653040098</c:v>
                </c:pt>
                <c:pt idx="5">
                  <c:v>0.91399997214128104</c:v>
                </c:pt>
                <c:pt idx="6">
                  <c:v>1.2189999628448811</c:v>
                </c:pt>
                <c:pt idx="7">
                  <c:v>1.4859999547067211</c:v>
                </c:pt>
                <c:pt idx="8">
                  <c:v>1.4959999544019209</c:v>
                </c:pt>
                <c:pt idx="9">
                  <c:v>1.505999954097121</c:v>
                </c:pt>
                <c:pt idx="10">
                  <c:v>1.5239999535484801</c:v>
                </c:pt>
                <c:pt idx="11">
                  <c:v>1.5359999531827211</c:v>
                </c:pt>
                <c:pt idx="12">
                  <c:v>1.54599995287792</c:v>
                </c:pt>
                <c:pt idx="13">
                  <c:v>1.6179999506833611</c:v>
                </c:pt>
                <c:pt idx="14">
                  <c:v>1.8289999442520819</c:v>
                </c:pt>
                <c:pt idx="15">
                  <c:v>1.975999939771522</c:v>
                </c:pt>
                <c:pt idx="16">
                  <c:v>2.133999934955682</c:v>
                </c:pt>
                <c:pt idx="17">
                  <c:v>2.4379999256897622</c:v>
                </c:pt>
                <c:pt idx="18">
                  <c:v>2.6169999202338379</c:v>
                </c:pt>
                <c:pt idx="19">
                  <c:v>2.7429999163933632</c:v>
                </c:pt>
                <c:pt idx="20">
                  <c:v>3.1549999038356029</c:v>
                </c:pt>
                <c:pt idx="21">
                  <c:v>3.3359998983187231</c:v>
                </c:pt>
                <c:pt idx="22">
                  <c:v>3.3529998978005628</c:v>
                </c:pt>
                <c:pt idx="23">
                  <c:v>3.6319998892966439</c:v>
                </c:pt>
                <c:pt idx="24">
                  <c:v>3.6579998885041638</c:v>
                </c:pt>
                <c:pt idx="25">
                  <c:v>3.6949998873764032</c:v>
                </c:pt>
                <c:pt idx="26">
                  <c:v>3.961999879238244</c:v>
                </c:pt>
                <c:pt idx="27">
                  <c:v>4.2669998699418441</c:v>
                </c:pt>
                <c:pt idx="28">
                  <c:v>4.2759998696675243</c:v>
                </c:pt>
                <c:pt idx="29">
                  <c:v>4.8069998534826448</c:v>
                </c:pt>
                <c:pt idx="30">
                  <c:v>4.8769998513490451</c:v>
                </c:pt>
                <c:pt idx="31">
                  <c:v>5.4829998328781659</c:v>
                </c:pt>
                <c:pt idx="32">
                  <c:v>5.8599998213872047</c:v>
                </c:pt>
                <c:pt idx="33">
                  <c:v>6.0959998141939256</c:v>
                </c:pt>
                <c:pt idx="34">
                  <c:v>6.2039998109020864</c:v>
                </c:pt>
                <c:pt idx="35">
                  <c:v>6.4009998048975261</c:v>
                </c:pt>
                <c:pt idx="36">
                  <c:v>6.4129998045317658</c:v>
                </c:pt>
                <c:pt idx="37">
                  <c:v>6.626999798009046</c:v>
                </c:pt>
                <c:pt idx="38">
                  <c:v>6.7059997956011301</c:v>
                </c:pt>
                <c:pt idx="39">
                  <c:v>6.7949997928884072</c:v>
                </c:pt>
                <c:pt idx="40">
                  <c:v>6.948999788194488</c:v>
                </c:pt>
                <c:pt idx="41">
                  <c:v>7.2129997801477668</c:v>
                </c:pt>
                <c:pt idx="42">
                  <c:v>7.4849997718572077</c:v>
                </c:pt>
                <c:pt idx="43">
                  <c:v>7.5399997701808079</c:v>
                </c:pt>
                <c:pt idx="44">
                  <c:v>7.6199997677424056</c:v>
                </c:pt>
                <c:pt idx="45">
                  <c:v>7.9379997580497674</c:v>
                </c:pt>
                <c:pt idx="46">
                  <c:v>8.53399973988369</c:v>
                </c:pt>
                <c:pt idx="47">
                  <c:v>9.1439997212908715</c:v>
                </c:pt>
                <c:pt idx="48">
                  <c:v>9.44899971199448</c:v>
                </c:pt>
                <c:pt idx="49">
                  <c:v>9.46299971156777</c:v>
                </c:pt>
                <c:pt idx="50">
                  <c:v>9.5999997073920085</c:v>
                </c:pt>
                <c:pt idx="51">
                  <c:v>9.7539997026980902</c:v>
                </c:pt>
                <c:pt idx="52">
                  <c:v>9.9749996959620102</c:v>
                </c:pt>
                <c:pt idx="53">
                  <c:v>10.44199968172785</c:v>
                </c:pt>
                <c:pt idx="54">
                  <c:v>10.829999669901611</c:v>
                </c:pt>
                <c:pt idx="55">
                  <c:v>10.882999668286169</c:v>
                </c:pt>
                <c:pt idx="56">
                  <c:v>10.97299966554297</c:v>
                </c:pt>
                <c:pt idx="57">
                  <c:v>11.277999656246569</c:v>
                </c:pt>
                <c:pt idx="58">
                  <c:v>11.43499965146121</c:v>
                </c:pt>
                <c:pt idx="59">
                  <c:v>11.57999964704161</c:v>
                </c:pt>
                <c:pt idx="60">
                  <c:v>11.75799964161617</c:v>
                </c:pt>
                <c:pt idx="61">
                  <c:v>11.81799963978737</c:v>
                </c:pt>
                <c:pt idx="62">
                  <c:v>12.033999633203701</c:v>
                </c:pt>
                <c:pt idx="63">
                  <c:v>12.28999962540081</c:v>
                </c:pt>
                <c:pt idx="64">
                  <c:v>12.496999619091451</c:v>
                </c:pt>
                <c:pt idx="65">
                  <c:v>13.077999601382571</c:v>
                </c:pt>
                <c:pt idx="66">
                  <c:v>13.638999584283299</c:v>
                </c:pt>
                <c:pt idx="67">
                  <c:v>13.996999573371451</c:v>
                </c:pt>
                <c:pt idx="68">
                  <c:v>14.020999572639941</c:v>
                </c:pt>
                <c:pt idx="69">
                  <c:v>14.11999956962241</c:v>
                </c:pt>
                <c:pt idx="70">
                  <c:v>14.287999564501771</c:v>
                </c:pt>
                <c:pt idx="71">
                  <c:v>14.816999548377851</c:v>
                </c:pt>
                <c:pt idx="72">
                  <c:v>14.93499954478122</c:v>
                </c:pt>
                <c:pt idx="73">
                  <c:v>14.95599954414114</c:v>
                </c:pt>
                <c:pt idx="74">
                  <c:v>15.23999953548482</c:v>
                </c:pt>
                <c:pt idx="75">
                  <c:v>15.337999532497779</c:v>
                </c:pt>
                <c:pt idx="76">
                  <c:v>15.89799951542898</c:v>
                </c:pt>
                <c:pt idx="77">
                  <c:v>16.39399950031089</c:v>
                </c:pt>
                <c:pt idx="78">
                  <c:v>16.510999496744741</c:v>
                </c:pt>
                <c:pt idx="79">
                  <c:v>16.569999494946419</c:v>
                </c:pt>
                <c:pt idx="80">
                  <c:v>17.553999464954099</c:v>
                </c:pt>
                <c:pt idx="81">
                  <c:v>17.6939994606869</c:v>
                </c:pt>
                <c:pt idx="82">
                  <c:v>17.982999451878179</c:v>
                </c:pt>
                <c:pt idx="83">
                  <c:v>18.287999442581771</c:v>
                </c:pt>
                <c:pt idx="84">
                  <c:v>18.592999433285371</c:v>
                </c:pt>
                <c:pt idx="85">
                  <c:v>18.679999430633629</c:v>
                </c:pt>
                <c:pt idx="86">
                  <c:v>18.897999423988981</c:v>
                </c:pt>
                <c:pt idx="87">
                  <c:v>19.201999414723051</c:v>
                </c:pt>
                <c:pt idx="88">
                  <c:v>19.284999412193219</c:v>
                </c:pt>
                <c:pt idx="89">
                  <c:v>19.65199940100706</c:v>
                </c:pt>
                <c:pt idx="90">
                  <c:v>19.811999396130261</c:v>
                </c:pt>
                <c:pt idx="91">
                  <c:v>20.42199937753746</c:v>
                </c:pt>
                <c:pt idx="92">
                  <c:v>20.72599936827153</c:v>
                </c:pt>
                <c:pt idx="93">
                  <c:v>20.73999936784482</c:v>
                </c:pt>
                <c:pt idx="94">
                  <c:v>21.33599934967874</c:v>
                </c:pt>
                <c:pt idx="95">
                  <c:v>21.343999349434899</c:v>
                </c:pt>
                <c:pt idx="96">
                  <c:v>21.64099934038234</c:v>
                </c:pt>
                <c:pt idx="97">
                  <c:v>21.988999329775279</c:v>
                </c:pt>
                <c:pt idx="98">
                  <c:v>22.24999932182002</c:v>
                </c:pt>
                <c:pt idx="99">
                  <c:v>22.30699932008266</c:v>
                </c:pt>
                <c:pt idx="100">
                  <c:v>22.55499931252362</c:v>
                </c:pt>
                <c:pt idx="101">
                  <c:v>22.85999930322722</c:v>
                </c:pt>
                <c:pt idx="102">
                  <c:v>22.874999302770021</c:v>
                </c:pt>
                <c:pt idx="103">
                  <c:v>23.164999293930819</c:v>
                </c:pt>
                <c:pt idx="104">
                  <c:v>23.469999284634419</c:v>
                </c:pt>
                <c:pt idx="105">
                  <c:v>23.46199928487826</c:v>
                </c:pt>
                <c:pt idx="106">
                  <c:v>23.773999275368499</c:v>
                </c:pt>
                <c:pt idx="107">
                  <c:v>23.999999268480021</c:v>
                </c:pt>
                <c:pt idx="108">
                  <c:v>24.078999266072099</c:v>
                </c:pt>
                <c:pt idx="109">
                  <c:v>24.383999256775699</c:v>
                </c:pt>
                <c:pt idx="110">
                  <c:v>24.448999254794501</c:v>
                </c:pt>
                <c:pt idx="111">
                  <c:v>24.805999243913121</c:v>
                </c:pt>
                <c:pt idx="112">
                  <c:v>24.99399923818288</c:v>
                </c:pt>
                <c:pt idx="113">
                  <c:v>25.183999232391699</c:v>
                </c:pt>
                <c:pt idx="114">
                  <c:v>25.602999219620589</c:v>
                </c:pt>
                <c:pt idx="115">
                  <c:v>25.8089992133417</c:v>
                </c:pt>
                <c:pt idx="116">
                  <c:v>26.517999191731391</c:v>
                </c:pt>
                <c:pt idx="117">
                  <c:v>26.62999918831763</c:v>
                </c:pt>
                <c:pt idx="118">
                  <c:v>27.431999163872671</c:v>
                </c:pt>
                <c:pt idx="119">
                  <c:v>27.736999154576271</c:v>
                </c:pt>
                <c:pt idx="120">
                  <c:v>28.345999136013941</c:v>
                </c:pt>
                <c:pt idx="121">
                  <c:v>28.715999124736349</c:v>
                </c:pt>
                <c:pt idx="122">
                  <c:v>29.26099910812475</c:v>
                </c:pt>
                <c:pt idx="123">
                  <c:v>29.56599909882835</c:v>
                </c:pt>
                <c:pt idx="124">
                  <c:v>29.653999096146109</c:v>
                </c:pt>
                <c:pt idx="125">
                  <c:v>29.86999908956243</c:v>
                </c:pt>
                <c:pt idx="126">
                  <c:v>30.17499908026603</c:v>
                </c:pt>
                <c:pt idx="127">
                  <c:v>30.479999070969619</c:v>
                </c:pt>
                <c:pt idx="128">
                  <c:v>31.089999052376829</c:v>
                </c:pt>
                <c:pt idx="129">
                  <c:v>31.26999904689043</c:v>
                </c:pt>
                <c:pt idx="130">
                  <c:v>31.69899903381452</c:v>
                </c:pt>
                <c:pt idx="131">
                  <c:v>31.912999027291789</c:v>
                </c:pt>
              </c:numCache>
            </c:numRef>
          </c:xVal>
          <c:yVal>
            <c:numRef>
              <c:f>pressure!$D$45:$D$176</c:f>
              <c:numCache>
                <c:formatCode>General</c:formatCode>
                <c:ptCount val="132"/>
                <c:pt idx="0">
                  <c:v>0.97508018751542103</c:v>
                </c:pt>
                <c:pt idx="1">
                  <c:v>0.97310634098198801</c:v>
                </c:pt>
                <c:pt idx="2">
                  <c:v>0.93165556377991599</c:v>
                </c:pt>
                <c:pt idx="3">
                  <c:v>0.92918825561312601</c:v>
                </c:pt>
                <c:pt idx="4">
                  <c:v>0.912904021712312</c:v>
                </c:pt>
                <c:pt idx="5">
                  <c:v>0.89770540340488603</c:v>
                </c:pt>
                <c:pt idx="6">
                  <c:v>0.866419935849988</c:v>
                </c:pt>
                <c:pt idx="7">
                  <c:v>0.83987169997532696</c:v>
                </c:pt>
                <c:pt idx="8">
                  <c:v>0.83888477670861095</c:v>
                </c:pt>
                <c:pt idx="9">
                  <c:v>0.83789785344189505</c:v>
                </c:pt>
                <c:pt idx="10">
                  <c:v>0.83612139156180598</c:v>
                </c:pt>
                <c:pt idx="11">
                  <c:v>0.83493708364174701</c:v>
                </c:pt>
                <c:pt idx="12">
                  <c:v>0.833950160375031</c:v>
                </c:pt>
                <c:pt idx="13">
                  <c:v>0.82704169750801904</c:v>
                </c:pt>
                <c:pt idx="14">
                  <c:v>0.80710584752035497</c:v>
                </c:pt>
                <c:pt idx="15">
                  <c:v>0.79348630643967399</c:v>
                </c:pt>
                <c:pt idx="16">
                  <c:v>0.77897853441894904</c:v>
                </c:pt>
                <c:pt idx="17">
                  <c:v>0.75183814458425902</c:v>
                </c:pt>
                <c:pt idx="18">
                  <c:v>0.73624475697014602</c:v>
                </c:pt>
                <c:pt idx="19">
                  <c:v>0.72538860103626901</c:v>
                </c:pt>
                <c:pt idx="20">
                  <c:v>0.69084628670120896</c:v>
                </c:pt>
                <c:pt idx="21">
                  <c:v>0.67604243770046901</c:v>
                </c:pt>
                <c:pt idx="22">
                  <c:v>0.67466074512706597</c:v>
                </c:pt>
                <c:pt idx="23">
                  <c:v>0.65235627929928497</c:v>
                </c:pt>
                <c:pt idx="24">
                  <c:v>0.65028374043918102</c:v>
                </c:pt>
                <c:pt idx="25">
                  <c:v>0.64742166296570502</c:v>
                </c:pt>
                <c:pt idx="26">
                  <c:v>0.62659758203799598</c:v>
                </c:pt>
                <c:pt idx="27">
                  <c:v>0.60370096225018499</c:v>
                </c:pt>
                <c:pt idx="28">
                  <c:v>0.60301011596348397</c:v>
                </c:pt>
                <c:pt idx="29">
                  <c:v>0.56452010856155899</c:v>
                </c:pt>
                <c:pt idx="30">
                  <c:v>0.55958549222797904</c:v>
                </c:pt>
                <c:pt idx="31">
                  <c:v>0.51813471502590702</c:v>
                </c:pt>
                <c:pt idx="32">
                  <c:v>0.49346163335800602</c:v>
                </c:pt>
                <c:pt idx="33">
                  <c:v>0.47846039970392301</c:v>
                </c:pt>
                <c:pt idx="34">
                  <c:v>0.471749321490254</c:v>
                </c:pt>
                <c:pt idx="35">
                  <c:v>0.45961016530964699</c:v>
                </c:pt>
                <c:pt idx="36">
                  <c:v>0.45891931902294603</c:v>
                </c:pt>
                <c:pt idx="37">
                  <c:v>0.44608931655563799</c:v>
                </c:pt>
                <c:pt idx="38">
                  <c:v>0.44145077720207299</c:v>
                </c:pt>
                <c:pt idx="39">
                  <c:v>0.43622008388847799</c:v>
                </c:pt>
                <c:pt idx="40">
                  <c:v>0.42733777448803401</c:v>
                </c:pt>
                <c:pt idx="41">
                  <c:v>0.41253392548729301</c:v>
                </c:pt>
                <c:pt idx="42">
                  <c:v>0.39773007648655301</c:v>
                </c:pt>
                <c:pt idx="43">
                  <c:v>0.39476930668640497</c:v>
                </c:pt>
                <c:pt idx="44">
                  <c:v>0.39052553663952599</c:v>
                </c:pt>
                <c:pt idx="45">
                  <c:v>0.37404391808536902</c:v>
                </c:pt>
                <c:pt idx="46">
                  <c:v>0.344041450777202</c:v>
                </c:pt>
                <c:pt idx="47">
                  <c:v>0.31581544534912398</c:v>
                </c:pt>
                <c:pt idx="48">
                  <c:v>0.30259067357512998</c:v>
                </c:pt>
                <c:pt idx="49">
                  <c:v>0.30199851961509999</c:v>
                </c:pt>
                <c:pt idx="50">
                  <c:v>0.29607698001480398</c:v>
                </c:pt>
                <c:pt idx="51">
                  <c:v>0.28946459412780701</c:v>
                </c:pt>
                <c:pt idx="52">
                  <c:v>0.28028620774734803</c:v>
                </c:pt>
                <c:pt idx="53">
                  <c:v>0.26153466567974298</c:v>
                </c:pt>
                <c:pt idx="54">
                  <c:v>0.24673081667900301</c:v>
                </c:pt>
                <c:pt idx="55">
                  <c:v>0.24475697014557099</c:v>
                </c:pt>
                <c:pt idx="56">
                  <c:v>0.24140143103873701</c:v>
                </c:pt>
                <c:pt idx="57">
                  <c:v>0.230446582778189</c:v>
                </c:pt>
                <c:pt idx="58">
                  <c:v>0.22501850481125099</c:v>
                </c:pt>
                <c:pt idx="59">
                  <c:v>0.22008388847767099</c:v>
                </c:pt>
                <c:pt idx="60">
                  <c:v>0.21416234887737501</c:v>
                </c:pt>
                <c:pt idx="61">
                  <c:v>0.21218850234394299</c:v>
                </c:pt>
                <c:pt idx="62">
                  <c:v>0.20528003947693099</c:v>
                </c:pt>
                <c:pt idx="63">
                  <c:v>0.19738465334320299</c:v>
                </c:pt>
                <c:pt idx="64">
                  <c:v>0.19116703676289201</c:v>
                </c:pt>
                <c:pt idx="65">
                  <c:v>0.17468541820873401</c:v>
                </c:pt>
                <c:pt idx="66">
                  <c:v>0.15988156920799401</c:v>
                </c:pt>
                <c:pt idx="67">
                  <c:v>0.15099925980755</c:v>
                </c:pt>
                <c:pt idx="68">
                  <c:v>0.15040710584752001</c:v>
                </c:pt>
                <c:pt idx="69">
                  <c:v>0.14803849000740199</c:v>
                </c:pt>
                <c:pt idx="70">
                  <c:v>0.144090796940538</c:v>
                </c:pt>
                <c:pt idx="71">
                  <c:v>0.13224771773994601</c:v>
                </c:pt>
                <c:pt idx="72">
                  <c:v>0.129681717246484</c:v>
                </c:pt>
                <c:pt idx="73">
                  <c:v>0.129286947939798</c:v>
                </c:pt>
                <c:pt idx="74">
                  <c:v>0.12336540833950201</c:v>
                </c:pt>
                <c:pt idx="75">
                  <c:v>0.12139156180607</c:v>
                </c:pt>
                <c:pt idx="76">
                  <c:v>0.110535405872193</c:v>
                </c:pt>
                <c:pt idx="77">
                  <c:v>0.101653096471749</c:v>
                </c:pt>
                <c:pt idx="78">
                  <c:v>9.9679249938317296E-2</c:v>
                </c:pt>
                <c:pt idx="79">
                  <c:v>9.8692326671601299E-2</c:v>
                </c:pt>
                <c:pt idx="80">
                  <c:v>8.3493708364174704E-2</c:v>
                </c:pt>
                <c:pt idx="81">
                  <c:v>8.1519861830742696E-2</c:v>
                </c:pt>
                <c:pt idx="82">
                  <c:v>7.76708610905502E-2</c:v>
                </c:pt>
                <c:pt idx="83">
                  <c:v>7.3821860350357801E-2</c:v>
                </c:pt>
                <c:pt idx="84">
                  <c:v>7.0071551936836896E-2</c:v>
                </c:pt>
                <c:pt idx="85">
                  <c:v>6.9084628670120898E-2</c:v>
                </c:pt>
                <c:pt idx="86">
                  <c:v>6.6617320503330898E-2</c:v>
                </c:pt>
                <c:pt idx="87">
                  <c:v>6.3360473723167998E-2</c:v>
                </c:pt>
                <c:pt idx="88">
                  <c:v>6.2472242783123598E-2</c:v>
                </c:pt>
                <c:pt idx="89">
                  <c:v>5.88206266962744E-2</c:v>
                </c:pt>
                <c:pt idx="90">
                  <c:v>5.7340241796200397E-2</c:v>
                </c:pt>
                <c:pt idx="91">
                  <c:v>5.1912163829262302E-2</c:v>
                </c:pt>
                <c:pt idx="92">
                  <c:v>4.9444855662472198E-2</c:v>
                </c:pt>
                <c:pt idx="93">
                  <c:v>4.9346163335800601E-2</c:v>
                </c:pt>
                <c:pt idx="94">
                  <c:v>4.49050086355786E-2</c:v>
                </c:pt>
                <c:pt idx="95">
                  <c:v>4.4806316308907003E-2</c:v>
                </c:pt>
                <c:pt idx="96">
                  <c:v>4.2733777448803398E-2</c:v>
                </c:pt>
                <c:pt idx="97">
                  <c:v>4.0463853935356502E-2</c:v>
                </c:pt>
                <c:pt idx="98">
                  <c:v>3.8884776708610902E-2</c:v>
                </c:pt>
                <c:pt idx="99">
                  <c:v>3.84900074019245E-2</c:v>
                </c:pt>
                <c:pt idx="100">
                  <c:v>3.7009622501850498E-2</c:v>
                </c:pt>
                <c:pt idx="101">
                  <c:v>3.5331852948433301E-2</c:v>
                </c:pt>
                <c:pt idx="102">
                  <c:v>3.5233160621761697E-2</c:v>
                </c:pt>
                <c:pt idx="103">
                  <c:v>3.3654083395016E-2</c:v>
                </c:pt>
                <c:pt idx="104">
                  <c:v>3.2173698494941998E-2</c:v>
                </c:pt>
                <c:pt idx="105">
                  <c:v>3.2173698494941998E-2</c:v>
                </c:pt>
                <c:pt idx="106">
                  <c:v>3.0693313594867998E-2</c:v>
                </c:pt>
                <c:pt idx="107">
                  <c:v>2.9607698001480401E-2</c:v>
                </c:pt>
                <c:pt idx="108">
                  <c:v>2.9212928694793999E-2</c:v>
                </c:pt>
                <c:pt idx="109">
                  <c:v>2.7929928448063201E-2</c:v>
                </c:pt>
                <c:pt idx="110">
                  <c:v>2.76338514680484E-2</c:v>
                </c:pt>
                <c:pt idx="111">
                  <c:v>2.61534665679743E-2</c:v>
                </c:pt>
                <c:pt idx="112">
                  <c:v>2.53639279546015E-2</c:v>
                </c:pt>
                <c:pt idx="113">
                  <c:v>2.4673081667900301E-2</c:v>
                </c:pt>
                <c:pt idx="114">
                  <c:v>2.3094004441154701E-2</c:v>
                </c:pt>
                <c:pt idx="115">
                  <c:v>2.2403158154453501E-2</c:v>
                </c:pt>
                <c:pt idx="116">
                  <c:v>2.0133234641006699E-2</c:v>
                </c:pt>
                <c:pt idx="117">
                  <c:v>1.9738465334320301E-2</c:v>
                </c:pt>
                <c:pt idx="118">
                  <c:v>1.7468541820873401E-2</c:v>
                </c:pt>
                <c:pt idx="119">
                  <c:v>1.6679003207500601E-2</c:v>
                </c:pt>
                <c:pt idx="120">
                  <c:v>1.51986183074266E-2</c:v>
                </c:pt>
                <c:pt idx="121">
                  <c:v>1.4409079694053801E-2</c:v>
                </c:pt>
                <c:pt idx="122">
                  <c:v>1.3323464100666199E-2</c:v>
                </c:pt>
                <c:pt idx="123">
                  <c:v>1.27313101406366E-2</c:v>
                </c:pt>
                <c:pt idx="124">
                  <c:v>1.25339254872934E-2</c:v>
                </c:pt>
                <c:pt idx="125">
                  <c:v>1.2139156180607E-2</c:v>
                </c:pt>
                <c:pt idx="126">
                  <c:v>1.1645694547248999E-2</c:v>
                </c:pt>
                <c:pt idx="127">
                  <c:v>1.10535405872193E-2</c:v>
                </c:pt>
                <c:pt idx="128">
                  <c:v>1.01653096471749E-2</c:v>
                </c:pt>
                <c:pt idx="129">
                  <c:v>9.8692326671601296E-3</c:v>
                </c:pt>
                <c:pt idx="130">
                  <c:v>9.2770787071305202E-3</c:v>
                </c:pt>
                <c:pt idx="131">
                  <c:v>8.9810017271157207E-3</c:v>
                </c:pt>
              </c:numCache>
            </c:numRef>
          </c:yVal>
          <c:smooth val="0"/>
        </c:ser>
        <c:ser>
          <c:idx val="1"/>
          <c:order val="1"/>
          <c:tx>
            <c:v>Theory</c:v>
          </c:tx>
          <c:spPr>
            <a:ln w="28575">
              <a:noFill/>
            </a:ln>
          </c:spPr>
          <c:marker>
            <c:symbol val="square"/>
            <c:size val="3"/>
          </c:marker>
          <c:xVal>
            <c:numRef>
              <c:f>pressure!$C$45:$C$176</c:f>
              <c:numCache>
                <c:formatCode>General</c:formatCode>
                <c:ptCount val="132"/>
                <c:pt idx="0">
                  <c:v>0.17099999478792</c:v>
                </c:pt>
                <c:pt idx="1">
                  <c:v>0.18999999420880001</c:v>
                </c:pt>
                <c:pt idx="2">
                  <c:v>0.58599998213872095</c:v>
                </c:pt>
                <c:pt idx="3">
                  <c:v>0.60999998140720102</c:v>
                </c:pt>
                <c:pt idx="4">
                  <c:v>0.76999997653040098</c:v>
                </c:pt>
                <c:pt idx="5">
                  <c:v>0.91399997214128104</c:v>
                </c:pt>
                <c:pt idx="6">
                  <c:v>1.2189999628448811</c:v>
                </c:pt>
                <c:pt idx="7">
                  <c:v>1.4859999547067211</c:v>
                </c:pt>
                <c:pt idx="8">
                  <c:v>1.4959999544019209</c:v>
                </c:pt>
                <c:pt idx="9">
                  <c:v>1.505999954097121</c:v>
                </c:pt>
                <c:pt idx="10">
                  <c:v>1.5239999535484801</c:v>
                </c:pt>
                <c:pt idx="11">
                  <c:v>1.5359999531827211</c:v>
                </c:pt>
                <c:pt idx="12">
                  <c:v>1.54599995287792</c:v>
                </c:pt>
                <c:pt idx="13">
                  <c:v>1.6179999506833611</c:v>
                </c:pt>
                <c:pt idx="14">
                  <c:v>1.8289999442520819</c:v>
                </c:pt>
                <c:pt idx="15">
                  <c:v>1.975999939771522</c:v>
                </c:pt>
                <c:pt idx="16">
                  <c:v>2.133999934955682</c:v>
                </c:pt>
                <c:pt idx="17">
                  <c:v>2.4379999256897622</c:v>
                </c:pt>
                <c:pt idx="18">
                  <c:v>2.6169999202338379</c:v>
                </c:pt>
                <c:pt idx="19">
                  <c:v>2.7429999163933632</c:v>
                </c:pt>
                <c:pt idx="20">
                  <c:v>3.1549999038356029</c:v>
                </c:pt>
                <c:pt idx="21">
                  <c:v>3.3359998983187231</c:v>
                </c:pt>
                <c:pt idx="22">
                  <c:v>3.3529998978005628</c:v>
                </c:pt>
                <c:pt idx="23">
                  <c:v>3.6319998892966439</c:v>
                </c:pt>
                <c:pt idx="24">
                  <c:v>3.6579998885041638</c:v>
                </c:pt>
                <c:pt idx="25">
                  <c:v>3.6949998873764032</c:v>
                </c:pt>
                <c:pt idx="26">
                  <c:v>3.961999879238244</c:v>
                </c:pt>
                <c:pt idx="27">
                  <c:v>4.2669998699418441</c:v>
                </c:pt>
                <c:pt idx="28">
                  <c:v>4.2759998696675243</c:v>
                </c:pt>
                <c:pt idx="29">
                  <c:v>4.8069998534826448</c:v>
                </c:pt>
                <c:pt idx="30">
                  <c:v>4.8769998513490451</c:v>
                </c:pt>
                <c:pt idx="31">
                  <c:v>5.4829998328781659</c:v>
                </c:pt>
                <c:pt idx="32">
                  <c:v>5.8599998213872047</c:v>
                </c:pt>
                <c:pt idx="33">
                  <c:v>6.0959998141939256</c:v>
                </c:pt>
                <c:pt idx="34">
                  <c:v>6.2039998109020864</c:v>
                </c:pt>
                <c:pt idx="35">
                  <c:v>6.4009998048975261</c:v>
                </c:pt>
                <c:pt idx="36">
                  <c:v>6.4129998045317658</c:v>
                </c:pt>
                <c:pt idx="37">
                  <c:v>6.626999798009046</c:v>
                </c:pt>
                <c:pt idx="38">
                  <c:v>6.7059997956011301</c:v>
                </c:pt>
                <c:pt idx="39">
                  <c:v>6.7949997928884072</c:v>
                </c:pt>
                <c:pt idx="40">
                  <c:v>6.948999788194488</c:v>
                </c:pt>
                <c:pt idx="41">
                  <c:v>7.2129997801477668</c:v>
                </c:pt>
                <c:pt idx="42">
                  <c:v>7.4849997718572077</c:v>
                </c:pt>
                <c:pt idx="43">
                  <c:v>7.5399997701808079</c:v>
                </c:pt>
                <c:pt idx="44">
                  <c:v>7.6199997677424056</c:v>
                </c:pt>
                <c:pt idx="45">
                  <c:v>7.9379997580497674</c:v>
                </c:pt>
                <c:pt idx="46">
                  <c:v>8.53399973988369</c:v>
                </c:pt>
                <c:pt idx="47">
                  <c:v>9.1439997212908715</c:v>
                </c:pt>
                <c:pt idx="48">
                  <c:v>9.44899971199448</c:v>
                </c:pt>
                <c:pt idx="49">
                  <c:v>9.46299971156777</c:v>
                </c:pt>
                <c:pt idx="50">
                  <c:v>9.5999997073920085</c:v>
                </c:pt>
                <c:pt idx="51">
                  <c:v>9.7539997026980902</c:v>
                </c:pt>
                <c:pt idx="52">
                  <c:v>9.9749996959620102</c:v>
                </c:pt>
                <c:pt idx="53">
                  <c:v>10.44199968172785</c:v>
                </c:pt>
                <c:pt idx="54">
                  <c:v>10.829999669901611</c:v>
                </c:pt>
                <c:pt idx="55">
                  <c:v>10.882999668286169</c:v>
                </c:pt>
                <c:pt idx="56">
                  <c:v>10.97299966554297</c:v>
                </c:pt>
                <c:pt idx="57">
                  <c:v>11.277999656246569</c:v>
                </c:pt>
                <c:pt idx="58">
                  <c:v>11.43499965146121</c:v>
                </c:pt>
                <c:pt idx="59">
                  <c:v>11.57999964704161</c:v>
                </c:pt>
                <c:pt idx="60">
                  <c:v>11.75799964161617</c:v>
                </c:pt>
                <c:pt idx="61">
                  <c:v>11.81799963978737</c:v>
                </c:pt>
                <c:pt idx="62">
                  <c:v>12.033999633203701</c:v>
                </c:pt>
                <c:pt idx="63">
                  <c:v>12.28999962540081</c:v>
                </c:pt>
                <c:pt idx="64">
                  <c:v>12.496999619091451</c:v>
                </c:pt>
                <c:pt idx="65">
                  <c:v>13.077999601382571</c:v>
                </c:pt>
                <c:pt idx="66">
                  <c:v>13.638999584283299</c:v>
                </c:pt>
                <c:pt idx="67">
                  <c:v>13.996999573371451</c:v>
                </c:pt>
                <c:pt idx="68">
                  <c:v>14.020999572639941</c:v>
                </c:pt>
                <c:pt idx="69">
                  <c:v>14.11999956962241</c:v>
                </c:pt>
                <c:pt idx="70">
                  <c:v>14.287999564501771</c:v>
                </c:pt>
                <c:pt idx="71">
                  <c:v>14.816999548377851</c:v>
                </c:pt>
                <c:pt idx="72">
                  <c:v>14.93499954478122</c:v>
                </c:pt>
                <c:pt idx="73">
                  <c:v>14.95599954414114</c:v>
                </c:pt>
                <c:pt idx="74">
                  <c:v>15.23999953548482</c:v>
                </c:pt>
                <c:pt idx="75">
                  <c:v>15.337999532497779</c:v>
                </c:pt>
                <c:pt idx="76">
                  <c:v>15.89799951542898</c:v>
                </c:pt>
                <c:pt idx="77">
                  <c:v>16.39399950031089</c:v>
                </c:pt>
                <c:pt idx="78">
                  <c:v>16.510999496744741</c:v>
                </c:pt>
                <c:pt idx="79">
                  <c:v>16.569999494946419</c:v>
                </c:pt>
                <c:pt idx="80">
                  <c:v>17.553999464954099</c:v>
                </c:pt>
                <c:pt idx="81">
                  <c:v>17.6939994606869</c:v>
                </c:pt>
                <c:pt idx="82">
                  <c:v>17.982999451878179</c:v>
                </c:pt>
                <c:pt idx="83">
                  <c:v>18.287999442581771</c:v>
                </c:pt>
                <c:pt idx="84">
                  <c:v>18.592999433285371</c:v>
                </c:pt>
                <c:pt idx="85">
                  <c:v>18.679999430633629</c:v>
                </c:pt>
                <c:pt idx="86">
                  <c:v>18.897999423988981</c:v>
                </c:pt>
                <c:pt idx="87">
                  <c:v>19.201999414723051</c:v>
                </c:pt>
                <c:pt idx="88">
                  <c:v>19.284999412193219</c:v>
                </c:pt>
                <c:pt idx="89">
                  <c:v>19.65199940100706</c:v>
                </c:pt>
                <c:pt idx="90">
                  <c:v>19.811999396130261</c:v>
                </c:pt>
                <c:pt idx="91">
                  <c:v>20.42199937753746</c:v>
                </c:pt>
                <c:pt idx="92">
                  <c:v>20.72599936827153</c:v>
                </c:pt>
                <c:pt idx="93">
                  <c:v>20.73999936784482</c:v>
                </c:pt>
                <c:pt idx="94">
                  <c:v>21.33599934967874</c:v>
                </c:pt>
                <c:pt idx="95">
                  <c:v>21.343999349434899</c:v>
                </c:pt>
                <c:pt idx="96">
                  <c:v>21.64099934038234</c:v>
                </c:pt>
                <c:pt idx="97">
                  <c:v>21.988999329775279</c:v>
                </c:pt>
                <c:pt idx="98">
                  <c:v>22.24999932182002</c:v>
                </c:pt>
                <c:pt idx="99">
                  <c:v>22.30699932008266</c:v>
                </c:pt>
                <c:pt idx="100">
                  <c:v>22.55499931252362</c:v>
                </c:pt>
                <c:pt idx="101">
                  <c:v>22.85999930322722</c:v>
                </c:pt>
                <c:pt idx="102">
                  <c:v>22.874999302770021</c:v>
                </c:pt>
                <c:pt idx="103">
                  <c:v>23.164999293930819</c:v>
                </c:pt>
                <c:pt idx="104">
                  <c:v>23.469999284634419</c:v>
                </c:pt>
                <c:pt idx="105">
                  <c:v>23.46199928487826</c:v>
                </c:pt>
                <c:pt idx="106">
                  <c:v>23.773999275368499</c:v>
                </c:pt>
                <c:pt idx="107">
                  <c:v>23.999999268480021</c:v>
                </c:pt>
                <c:pt idx="108">
                  <c:v>24.078999266072099</c:v>
                </c:pt>
                <c:pt idx="109">
                  <c:v>24.383999256775699</c:v>
                </c:pt>
                <c:pt idx="110">
                  <c:v>24.448999254794501</c:v>
                </c:pt>
                <c:pt idx="111">
                  <c:v>24.805999243913121</c:v>
                </c:pt>
                <c:pt idx="112">
                  <c:v>24.99399923818288</c:v>
                </c:pt>
                <c:pt idx="113">
                  <c:v>25.183999232391699</c:v>
                </c:pt>
                <c:pt idx="114">
                  <c:v>25.602999219620589</c:v>
                </c:pt>
                <c:pt idx="115">
                  <c:v>25.8089992133417</c:v>
                </c:pt>
                <c:pt idx="116">
                  <c:v>26.517999191731391</c:v>
                </c:pt>
                <c:pt idx="117">
                  <c:v>26.62999918831763</c:v>
                </c:pt>
                <c:pt idx="118">
                  <c:v>27.431999163872671</c:v>
                </c:pt>
                <c:pt idx="119">
                  <c:v>27.736999154576271</c:v>
                </c:pt>
                <c:pt idx="120">
                  <c:v>28.345999136013941</c:v>
                </c:pt>
                <c:pt idx="121">
                  <c:v>28.715999124736349</c:v>
                </c:pt>
                <c:pt idx="122">
                  <c:v>29.26099910812475</c:v>
                </c:pt>
                <c:pt idx="123">
                  <c:v>29.56599909882835</c:v>
                </c:pt>
                <c:pt idx="124">
                  <c:v>29.653999096146109</c:v>
                </c:pt>
                <c:pt idx="125">
                  <c:v>29.86999908956243</c:v>
                </c:pt>
                <c:pt idx="126">
                  <c:v>30.17499908026603</c:v>
                </c:pt>
                <c:pt idx="127">
                  <c:v>30.479999070969619</c:v>
                </c:pt>
                <c:pt idx="128">
                  <c:v>31.089999052376829</c:v>
                </c:pt>
                <c:pt idx="129">
                  <c:v>31.26999904689043</c:v>
                </c:pt>
                <c:pt idx="130">
                  <c:v>31.69899903381452</c:v>
                </c:pt>
                <c:pt idx="131">
                  <c:v>31.912999027291789</c:v>
                </c:pt>
              </c:numCache>
            </c:numRef>
          </c:xVal>
          <c:yVal>
            <c:numRef>
              <c:f>pressure!$E$45:$E$176</c:f>
              <c:numCache>
                <c:formatCode>General</c:formatCode>
                <c:ptCount val="132"/>
                <c:pt idx="0">
                  <c:v>0.97989153468260104</c:v>
                </c:pt>
                <c:pt idx="1">
                  <c:v>0.97767762525843205</c:v>
                </c:pt>
                <c:pt idx="2">
                  <c:v>0.932448898946723</c:v>
                </c:pt>
                <c:pt idx="3">
                  <c:v>0.92976320908587695</c:v>
                </c:pt>
                <c:pt idx="4">
                  <c:v>0.91201823039907004</c:v>
                </c:pt>
                <c:pt idx="5">
                  <c:v>0.89628317007209801</c:v>
                </c:pt>
                <c:pt idx="6">
                  <c:v>0.86368079936792996</c:v>
                </c:pt>
                <c:pt idx="7">
                  <c:v>0.83593490292591</c:v>
                </c:pt>
                <c:pt idx="8">
                  <c:v>0.83490993129664304</c:v>
                </c:pt>
                <c:pt idx="9">
                  <c:v>0.83388597754701099</c:v>
                </c:pt>
                <c:pt idx="10">
                  <c:v>0.83204542338559895</c:v>
                </c:pt>
                <c:pt idx="11">
                  <c:v>0.83082021584294996</c:v>
                </c:pt>
                <c:pt idx="12">
                  <c:v>0.82980032588091801</c:v>
                </c:pt>
                <c:pt idx="13">
                  <c:v>0.82248700487915205</c:v>
                </c:pt>
                <c:pt idx="14">
                  <c:v>0.80135494547848696</c:v>
                </c:pt>
                <c:pt idx="15">
                  <c:v>0.78689415462996204</c:v>
                </c:pt>
                <c:pt idx="16">
                  <c:v>0.77158762132710701</c:v>
                </c:pt>
                <c:pt idx="17">
                  <c:v>0.74281524652714803</c:v>
                </c:pt>
                <c:pt idx="18">
                  <c:v>0.72628423553775301</c:v>
                </c:pt>
                <c:pt idx="19">
                  <c:v>0.714827536941535</c:v>
                </c:pt>
                <c:pt idx="20">
                  <c:v>0.67838298788832596</c:v>
                </c:pt>
                <c:pt idx="21">
                  <c:v>0.66285543721051798</c:v>
                </c:pt>
                <c:pt idx="22">
                  <c:v>0.66141196207858399</c:v>
                </c:pt>
                <c:pt idx="23">
                  <c:v>0.63808329722206703</c:v>
                </c:pt>
                <c:pt idx="24">
                  <c:v>0.63594369832679498</c:v>
                </c:pt>
                <c:pt idx="25">
                  <c:v>0.63290890402734001</c:v>
                </c:pt>
                <c:pt idx="26">
                  <c:v>0.61135500298842604</c:v>
                </c:pt>
                <c:pt idx="27">
                  <c:v>0.58746479369724602</c:v>
                </c:pt>
                <c:pt idx="28">
                  <c:v>0.58677149820427599</c:v>
                </c:pt>
                <c:pt idx="29">
                  <c:v>0.54702352113604502</c:v>
                </c:pt>
                <c:pt idx="30">
                  <c:v>0.541950548582114</c:v>
                </c:pt>
                <c:pt idx="31">
                  <c:v>0.49960501432503801</c:v>
                </c:pt>
                <c:pt idx="32">
                  <c:v>0.47464245482731399</c:v>
                </c:pt>
                <c:pt idx="33">
                  <c:v>0.45953703056532402</c:v>
                </c:pt>
                <c:pt idx="34">
                  <c:v>0.45275547494395102</c:v>
                </c:pt>
                <c:pt idx="35">
                  <c:v>0.44059419809813</c:v>
                </c:pt>
                <c:pt idx="36">
                  <c:v>0.43986204595047801</c:v>
                </c:pt>
                <c:pt idx="37">
                  <c:v>0.42696987002891001</c:v>
                </c:pt>
                <c:pt idx="38">
                  <c:v>0.42228867000763998</c:v>
                </c:pt>
                <c:pt idx="39">
                  <c:v>0.41706478526242102</c:v>
                </c:pt>
                <c:pt idx="40">
                  <c:v>0.40814936916938299</c:v>
                </c:pt>
                <c:pt idx="41">
                  <c:v>0.393225152658776</c:v>
                </c:pt>
                <c:pt idx="42">
                  <c:v>0.37831400057062697</c:v>
                </c:pt>
                <c:pt idx="43">
                  <c:v>0.37535529217878999</c:v>
                </c:pt>
                <c:pt idx="44">
                  <c:v>0.37108518908295102</c:v>
                </c:pt>
                <c:pt idx="45">
                  <c:v>0.35449858079255903</c:v>
                </c:pt>
                <c:pt idx="46">
                  <c:v>0.32502920441607902</c:v>
                </c:pt>
                <c:pt idx="47">
                  <c:v>0.29695412933807602</c:v>
                </c:pt>
                <c:pt idx="48">
                  <c:v>0.28367238098550801</c:v>
                </c:pt>
                <c:pt idx="49">
                  <c:v>0.28307447852936402</c:v>
                </c:pt>
                <c:pt idx="50">
                  <c:v>0.27727724336930798</c:v>
                </c:pt>
                <c:pt idx="51">
                  <c:v>0.27087580185710203</c:v>
                </c:pt>
                <c:pt idx="52">
                  <c:v>0.26189889410565098</c:v>
                </c:pt>
                <c:pt idx="53">
                  <c:v>0.24372083811754999</c:v>
                </c:pt>
                <c:pt idx="54">
                  <c:v>0.229407354937888</c:v>
                </c:pt>
                <c:pt idx="55">
                  <c:v>0.22750618275016299</c:v>
                </c:pt>
                <c:pt idx="56">
                  <c:v>0.22430701471313499</c:v>
                </c:pt>
                <c:pt idx="57">
                  <c:v>0.213783207988095</c:v>
                </c:pt>
                <c:pt idx="58">
                  <c:v>0.20855564039961799</c:v>
                </c:pt>
                <c:pt idx="59">
                  <c:v>0.203841249203149</c:v>
                </c:pt>
                <c:pt idx="60">
                  <c:v>0.198199385439393</c:v>
                </c:pt>
                <c:pt idx="61">
                  <c:v>0.19633304069892801</c:v>
                </c:pt>
                <c:pt idx="62">
                  <c:v>0.189758532888678</c:v>
                </c:pt>
                <c:pt idx="63">
                  <c:v>0.18225101736702401</c:v>
                </c:pt>
                <c:pt idx="64">
                  <c:v>0.17639822841597499</c:v>
                </c:pt>
                <c:pt idx="65">
                  <c:v>0.16095566491205299</c:v>
                </c:pt>
                <c:pt idx="66">
                  <c:v>0.14732890151279299</c:v>
                </c:pt>
                <c:pt idx="67">
                  <c:v>0.139242383831196</c:v>
                </c:pt>
                <c:pt idx="68">
                  <c:v>0.138716424314758</c:v>
                </c:pt>
                <c:pt idx="69">
                  <c:v>0.13656775892951001</c:v>
                </c:pt>
                <c:pt idx="70">
                  <c:v>0.13299742499841799</c:v>
                </c:pt>
                <c:pt idx="71">
                  <c:v>0.12235348274459899</c:v>
                </c:pt>
                <c:pt idx="72">
                  <c:v>0.120097917842396</c:v>
                </c:pt>
                <c:pt idx="73">
                  <c:v>0.11970088442608</c:v>
                </c:pt>
                <c:pt idx="74">
                  <c:v>0.114458622506425</c:v>
                </c:pt>
                <c:pt idx="75">
                  <c:v>0.112703471650185</c:v>
                </c:pt>
                <c:pt idx="76">
                  <c:v>0.10317808430202099</c:v>
                </c:pt>
                <c:pt idx="77">
                  <c:v>9.5415837008166304E-2</c:v>
                </c:pt>
                <c:pt idx="78">
                  <c:v>9.3671632333047206E-2</c:v>
                </c:pt>
                <c:pt idx="79">
                  <c:v>9.2804206003014103E-2</c:v>
                </c:pt>
                <c:pt idx="80">
                  <c:v>7.9466031072377902E-2</c:v>
                </c:pt>
                <c:pt idx="81">
                  <c:v>7.7730965881994504E-2</c:v>
                </c:pt>
                <c:pt idx="82">
                  <c:v>7.4268185024934999E-2</c:v>
                </c:pt>
                <c:pt idx="83">
                  <c:v>7.0780862039271197E-2</c:v>
                </c:pt>
                <c:pt idx="84">
                  <c:v>6.7457289138549606E-2</c:v>
                </c:pt>
                <c:pt idx="85">
                  <c:v>6.65381870959115E-2</c:v>
                </c:pt>
                <c:pt idx="86">
                  <c:v>6.4289777304451901E-2</c:v>
                </c:pt>
                <c:pt idx="87">
                  <c:v>6.1280660859004001E-2</c:v>
                </c:pt>
                <c:pt idx="88">
                  <c:v>6.0483852678016599E-2</c:v>
                </c:pt>
                <c:pt idx="89">
                  <c:v>5.7082976330962501E-2</c:v>
                </c:pt>
                <c:pt idx="90">
                  <c:v>5.5660808955804303E-2</c:v>
                </c:pt>
                <c:pt idx="91">
                  <c:v>5.05553117854542E-2</c:v>
                </c:pt>
                <c:pt idx="92">
                  <c:v>4.8195076599829703E-2</c:v>
                </c:pt>
                <c:pt idx="93">
                  <c:v>4.8089153476079997E-2</c:v>
                </c:pt>
                <c:pt idx="94">
                  <c:v>4.3795075977827801E-2</c:v>
                </c:pt>
                <c:pt idx="95">
                  <c:v>4.3740201576666797E-2</c:v>
                </c:pt>
                <c:pt idx="96">
                  <c:v>4.1752280291823402E-2</c:v>
                </c:pt>
                <c:pt idx="97">
                  <c:v>3.9540829146113801E-2</c:v>
                </c:pt>
                <c:pt idx="98">
                  <c:v>3.7961610203106698E-2</c:v>
                </c:pt>
                <c:pt idx="99">
                  <c:v>3.7625446800368202E-2</c:v>
                </c:pt>
                <c:pt idx="100">
                  <c:v>3.6198127121495997E-2</c:v>
                </c:pt>
                <c:pt idx="101">
                  <c:v>3.45188485709177E-2</c:v>
                </c:pt>
                <c:pt idx="102">
                  <c:v>3.4438359878037499E-2</c:v>
                </c:pt>
                <c:pt idx="103">
                  <c:v>3.2919645155282298E-2</c:v>
                </c:pt>
                <c:pt idx="104">
                  <c:v>3.1396595301273499E-2</c:v>
                </c:pt>
                <c:pt idx="105">
                  <c:v>3.1435603316346497E-2</c:v>
                </c:pt>
                <c:pt idx="106">
                  <c:v>2.9950616215579099E-2</c:v>
                </c:pt>
                <c:pt idx="107">
                  <c:v>2.8920192309514099E-2</c:v>
                </c:pt>
                <c:pt idx="108">
                  <c:v>2.8568666703768699E-2</c:v>
                </c:pt>
                <c:pt idx="109">
                  <c:v>2.7252259252710201E-2</c:v>
                </c:pt>
                <c:pt idx="110">
                  <c:v>2.6979878290055499E-2</c:v>
                </c:pt>
                <c:pt idx="111">
                  <c:v>2.5533038262724399E-2</c:v>
                </c:pt>
                <c:pt idx="112">
                  <c:v>2.4803459891385601E-2</c:v>
                </c:pt>
                <c:pt idx="113">
                  <c:v>2.40879001628083E-2</c:v>
                </c:pt>
                <c:pt idx="114">
                  <c:v>2.2584015353199201E-2</c:v>
                </c:pt>
                <c:pt idx="115">
                  <c:v>2.1880411717634999E-2</c:v>
                </c:pt>
                <c:pt idx="116">
                  <c:v>1.9626527400213901E-2</c:v>
                </c:pt>
                <c:pt idx="117">
                  <c:v>1.92929727679504E-2</c:v>
                </c:pt>
                <c:pt idx="118">
                  <c:v>1.70687376637466E-2</c:v>
                </c:pt>
                <c:pt idx="119">
                  <c:v>1.6293721816732699E-2</c:v>
                </c:pt>
                <c:pt idx="120">
                  <c:v>1.4852726804404101E-2</c:v>
                </c:pt>
                <c:pt idx="121">
                  <c:v>1.40419395560925E-2</c:v>
                </c:pt>
                <c:pt idx="122">
                  <c:v>1.2929750797921399E-2</c:v>
                </c:pt>
                <c:pt idx="123">
                  <c:v>1.23473093260152E-2</c:v>
                </c:pt>
                <c:pt idx="124">
                  <c:v>1.21843316007523E-2</c:v>
                </c:pt>
                <c:pt idx="125">
                  <c:v>1.1793615734977199E-2</c:v>
                </c:pt>
                <c:pt idx="126">
                  <c:v>1.1263748098454899E-2</c:v>
                </c:pt>
                <c:pt idx="127">
                  <c:v>1.0758351073509099E-2</c:v>
                </c:pt>
                <c:pt idx="128">
                  <c:v>9.8163824709502408E-3</c:v>
                </c:pt>
                <c:pt idx="129">
                  <c:v>9.5549688067701009E-3</c:v>
                </c:pt>
                <c:pt idx="130">
                  <c:v>8.9604258978105405E-3</c:v>
                </c:pt>
                <c:pt idx="131">
                  <c:v>8.6782158849990406E-3</c:v>
                </c:pt>
              </c:numCache>
            </c:numRef>
          </c:yVal>
          <c:smooth val="0"/>
        </c:ser>
        <c:dLbls>
          <c:showLegendKey val="0"/>
          <c:showVal val="0"/>
          <c:showCatName val="0"/>
          <c:showSerName val="0"/>
          <c:showPercent val="0"/>
          <c:showBubbleSize val="0"/>
        </c:dLbls>
        <c:axId val="87610112"/>
        <c:axId val="87612032"/>
      </c:scatterChart>
      <c:valAx>
        <c:axId val="87610112"/>
        <c:scaling>
          <c:orientation val="minMax"/>
        </c:scaling>
        <c:delete val="0"/>
        <c:axPos val="b"/>
        <c:majorGridlines/>
        <c:title>
          <c:tx>
            <c:rich>
              <a:bodyPr/>
              <a:lstStyle/>
              <a:p>
                <a:pPr>
                  <a:defRPr/>
                </a:pPr>
                <a:r>
                  <a:rPr lang="en-US"/>
                  <a:t>Altitude [km]</a:t>
                </a:r>
              </a:p>
            </c:rich>
          </c:tx>
          <c:layout/>
          <c:overlay val="0"/>
        </c:title>
        <c:numFmt formatCode="General" sourceLinked="1"/>
        <c:majorTickMark val="out"/>
        <c:minorTickMark val="none"/>
        <c:tickLblPos val="low"/>
        <c:crossAx val="87612032"/>
        <c:crosses val="autoZero"/>
        <c:crossBetween val="midCat"/>
      </c:valAx>
      <c:valAx>
        <c:axId val="87612032"/>
        <c:scaling>
          <c:logBase val="10"/>
          <c:orientation val="minMax"/>
        </c:scaling>
        <c:delete val="0"/>
        <c:axPos val="l"/>
        <c:majorGridlines/>
        <c:title>
          <c:tx>
            <c:rich>
              <a:bodyPr rot="0" vert="horz"/>
              <a:lstStyle/>
              <a:p>
                <a:pPr>
                  <a:defRPr/>
                </a:pPr>
                <a:r>
                  <a:rPr lang="en-US"/>
                  <a:t>Pressure</a:t>
                </a:r>
              </a:p>
              <a:p>
                <a:pPr>
                  <a:defRPr/>
                </a:pPr>
                <a:r>
                  <a:rPr lang="en-US"/>
                  <a:t>[atm]</a:t>
                </a:r>
              </a:p>
            </c:rich>
          </c:tx>
          <c:layout/>
          <c:overlay val="0"/>
        </c:title>
        <c:numFmt formatCode="General" sourceLinked="1"/>
        <c:majorTickMark val="out"/>
        <c:minorTickMark val="none"/>
        <c:tickLblPos val="nextTo"/>
        <c:crossAx val="87610112"/>
        <c:crosses val="autoZero"/>
        <c:crossBetween val="midCat"/>
      </c:valAx>
    </c:plotArea>
    <c:legend>
      <c:legendPos val="r"/>
      <c:layout/>
      <c:overlay val="0"/>
      <c:txPr>
        <a:bodyPr/>
        <a:lstStyle/>
        <a:p>
          <a:pPr>
            <a:defRPr sz="1400"/>
          </a:pPr>
          <a:endParaRPr lang="en-US"/>
        </a:p>
      </c:txPr>
    </c:legend>
    <c:plotVisOnly val="1"/>
    <c:dispBlanksAs val="gap"/>
    <c:showDLblsOverMax val="0"/>
  </c:chart>
  <c:spPr>
    <a:solidFill>
      <a:schemeClr val="bg1"/>
    </a:solidFill>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Balloon Radius vs Altitude</a:t>
            </a:r>
          </a:p>
        </c:rich>
      </c:tx>
      <c:layout/>
      <c:overlay val="0"/>
    </c:title>
    <c:autoTitleDeleted val="0"/>
    <c:plotArea>
      <c:layout/>
      <c:scatterChart>
        <c:scatterStyle val="lineMarker"/>
        <c:varyColors val="0"/>
        <c:ser>
          <c:idx val="0"/>
          <c:order val="0"/>
          <c:tx>
            <c:v>Radius no drag</c:v>
          </c:tx>
          <c:spPr>
            <a:ln w="28575">
              <a:noFill/>
            </a:ln>
          </c:spPr>
          <c:xVal>
            <c:numRef>
              <c:f>TACO!$A$35:$A$52</c:f>
              <c:numCache>
                <c:formatCode>General</c:formatCode>
                <c:ptCount val="18"/>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numCache>
            </c:numRef>
          </c:xVal>
          <c:yVal>
            <c:numRef>
              <c:f>TACO!$N$35:$N$52</c:f>
              <c:numCache>
                <c:formatCode>General</c:formatCode>
                <c:ptCount val="18"/>
                <c:pt idx="0">
                  <c:v>1.0355182704047912</c:v>
                </c:pt>
                <c:pt idx="1">
                  <c:v>1.105580051193614</c:v>
                </c:pt>
                <c:pt idx="2">
                  <c:v>1.1840812990223846</c:v>
                </c:pt>
                <c:pt idx="3">
                  <c:v>1.2725155472613539</c:v>
                </c:pt>
                <c:pt idx="4">
                  <c:v>1.3727806698759404</c:v>
                </c:pt>
                <c:pt idx="5">
                  <c:v>1.4872161965065172</c:v>
                </c:pt>
                <c:pt idx="6">
                  <c:v>1.6337372978375075</c:v>
                </c:pt>
                <c:pt idx="7">
                  <c:v>1.8140675349095972</c:v>
                </c:pt>
                <c:pt idx="8">
                  <c:v>2.0141660264874401</c:v>
                </c:pt>
                <c:pt idx="9">
                  <c:v>2.2361714619252031</c:v>
                </c:pt>
                <c:pt idx="10">
                  <c:v>2.4825010093709023</c:v>
                </c:pt>
                <c:pt idx="11">
                  <c:v>2.7626814668498443</c:v>
                </c:pt>
                <c:pt idx="12">
                  <c:v>3.0715980108900789</c:v>
                </c:pt>
                <c:pt idx="13">
                  <c:v>3.4115991802625114</c:v>
                </c:pt>
                <c:pt idx="14">
                  <c:v>3.7854584617380165</c:v>
                </c:pt>
                <c:pt idx="15">
                  <c:v>4.1962115073481101</c:v>
                </c:pt>
                <c:pt idx="16">
                  <c:v>4.6470137743296052</c:v>
                </c:pt>
                <c:pt idx="17">
                  <c:v>5.1623856365954834</c:v>
                </c:pt>
              </c:numCache>
            </c:numRef>
          </c:yVal>
          <c:smooth val="0"/>
        </c:ser>
        <c:ser>
          <c:idx val="1"/>
          <c:order val="1"/>
          <c:tx>
            <c:v>Burst</c:v>
          </c:tx>
          <c:spPr>
            <a:ln w="28575">
              <a:noFill/>
            </a:ln>
          </c:spPr>
          <c:xVal>
            <c:numLit>
              <c:formatCode>General</c:formatCode>
              <c:ptCount val="1"/>
              <c:pt idx="0">
                <c:v>35.4</c:v>
              </c:pt>
            </c:numLit>
          </c:xVal>
          <c:yVal>
            <c:numLit>
              <c:formatCode>General</c:formatCode>
              <c:ptCount val="1"/>
              <c:pt idx="0">
                <c:v>5.27</c:v>
              </c:pt>
            </c:numLit>
          </c:yVal>
          <c:smooth val="0"/>
        </c:ser>
        <c:ser>
          <c:idx val="2"/>
          <c:order val="2"/>
          <c:tx>
            <c:v>Radius w/ drag</c:v>
          </c:tx>
          <c:spPr>
            <a:ln w="28575">
              <a:noFill/>
            </a:ln>
          </c:spPr>
          <c:xVal>
            <c:numRef>
              <c:f>TACO!$K$69:$K$75</c:f>
              <c:numCache>
                <c:formatCode>General</c:formatCode>
                <c:ptCount val="7"/>
                <c:pt idx="0">
                  <c:v>0</c:v>
                </c:pt>
                <c:pt idx="1">
                  <c:v>4</c:v>
                </c:pt>
                <c:pt idx="2">
                  <c:v>8</c:v>
                </c:pt>
                <c:pt idx="3">
                  <c:v>14</c:v>
                </c:pt>
                <c:pt idx="4">
                  <c:v>20</c:v>
                </c:pt>
                <c:pt idx="5">
                  <c:v>24</c:v>
                </c:pt>
                <c:pt idx="6">
                  <c:v>30</c:v>
                </c:pt>
              </c:numCache>
            </c:numRef>
          </c:xVal>
          <c:yVal>
            <c:numRef>
              <c:f>TACO!$L$69:$L$75</c:f>
              <c:numCache>
                <c:formatCode>General</c:formatCode>
                <c:ptCount val="7"/>
                <c:pt idx="0">
                  <c:v>1.5489999999999999</c:v>
                </c:pt>
                <c:pt idx="1">
                  <c:v>1.6767000000000001</c:v>
                </c:pt>
                <c:pt idx="2">
                  <c:v>1.8455999999999999</c:v>
                </c:pt>
                <c:pt idx="3">
                  <c:v>2.258</c:v>
                </c:pt>
                <c:pt idx="4">
                  <c:v>2.9</c:v>
                </c:pt>
                <c:pt idx="5">
                  <c:v>3.4790000000000001</c:v>
                </c:pt>
                <c:pt idx="6">
                  <c:v>4.5911999999999997</c:v>
                </c:pt>
              </c:numCache>
            </c:numRef>
          </c:yVal>
          <c:smooth val="0"/>
        </c:ser>
        <c:dLbls>
          <c:showLegendKey val="0"/>
          <c:showVal val="0"/>
          <c:showCatName val="0"/>
          <c:showSerName val="0"/>
          <c:showPercent val="0"/>
          <c:showBubbleSize val="0"/>
        </c:dLbls>
        <c:axId val="106336640"/>
        <c:axId val="106338944"/>
      </c:scatterChart>
      <c:valAx>
        <c:axId val="106336640"/>
        <c:scaling>
          <c:orientation val="minMax"/>
        </c:scaling>
        <c:delete val="0"/>
        <c:axPos val="b"/>
        <c:majorGridlines/>
        <c:title>
          <c:tx>
            <c:rich>
              <a:bodyPr/>
              <a:lstStyle/>
              <a:p>
                <a:pPr>
                  <a:defRPr/>
                </a:pPr>
                <a:r>
                  <a:rPr lang="en-US"/>
                  <a:t>Altitude [km]</a:t>
                </a:r>
              </a:p>
            </c:rich>
          </c:tx>
          <c:layout/>
          <c:overlay val="0"/>
        </c:title>
        <c:numFmt formatCode="General" sourceLinked="1"/>
        <c:majorTickMark val="out"/>
        <c:minorTickMark val="none"/>
        <c:tickLblPos val="nextTo"/>
        <c:crossAx val="106338944"/>
        <c:crosses val="autoZero"/>
        <c:crossBetween val="midCat"/>
      </c:valAx>
      <c:valAx>
        <c:axId val="106338944"/>
        <c:scaling>
          <c:orientation val="minMax"/>
        </c:scaling>
        <c:delete val="0"/>
        <c:axPos val="l"/>
        <c:majorGridlines/>
        <c:title>
          <c:tx>
            <c:rich>
              <a:bodyPr rot="0" vert="horz"/>
              <a:lstStyle/>
              <a:p>
                <a:pPr>
                  <a:defRPr/>
                </a:pPr>
                <a:r>
                  <a:rPr lang="en-US"/>
                  <a:t>Radius</a:t>
                </a:r>
              </a:p>
              <a:p>
                <a:pPr>
                  <a:defRPr/>
                </a:pPr>
                <a:r>
                  <a:rPr lang="en-US"/>
                  <a:t>[m]</a:t>
                </a:r>
              </a:p>
            </c:rich>
          </c:tx>
          <c:layout/>
          <c:overlay val="0"/>
        </c:title>
        <c:numFmt formatCode="General" sourceLinked="1"/>
        <c:majorTickMark val="out"/>
        <c:minorTickMark val="none"/>
        <c:tickLblPos val="nextTo"/>
        <c:crossAx val="106336640"/>
        <c:crosses val="autoZero"/>
        <c:crossBetween val="midCat"/>
      </c:valAx>
    </c:plotArea>
    <c:legend>
      <c:legendPos val="r"/>
      <c:layout/>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EE97B7-6964-4F78-9592-32F4261E9272}" type="datetimeFigureOut">
              <a:rPr lang="en-US" smtClean="0"/>
              <a:pPr/>
              <a:t>2/10/2011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D20E2F-C1B0-4437-AB4D-A62048E33616}" type="slidenum">
              <a:rPr lang="en-US" smtClean="0"/>
              <a:pPr/>
              <a:t>‹#›</a:t>
            </a:fld>
            <a:endParaRPr lang="en-US"/>
          </a:p>
        </p:txBody>
      </p:sp>
    </p:spTree>
    <p:extLst>
      <p:ext uri="{BB962C8B-B14F-4D97-AF65-F5344CB8AC3E}">
        <p14:creationId xmlns:p14="http://schemas.microsoft.com/office/powerpoint/2010/main" val="2395377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71196F-50C2-4371-8299-C965E719D725}"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DD46A-7EBD-4FFC-A4EB-AF55644A6C14}" type="slidenum">
              <a:rPr lang="en-US" smtClean="0"/>
              <a:pPr/>
              <a:t>‹#›</a:t>
            </a:fld>
            <a:endParaRPr lang="en-US"/>
          </a:p>
        </p:txBody>
      </p:sp>
    </p:spTree>
    <p:extLst>
      <p:ext uri="{BB962C8B-B14F-4D97-AF65-F5344CB8AC3E}">
        <p14:creationId xmlns:p14="http://schemas.microsoft.com/office/powerpoint/2010/main" val="2262518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71196F-50C2-4371-8299-C965E719D725}"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DD46A-7EBD-4FFC-A4EB-AF55644A6C14}" type="slidenum">
              <a:rPr lang="en-US" smtClean="0"/>
              <a:pPr/>
              <a:t>‹#›</a:t>
            </a:fld>
            <a:endParaRPr lang="en-US"/>
          </a:p>
        </p:txBody>
      </p:sp>
    </p:spTree>
    <p:extLst>
      <p:ext uri="{BB962C8B-B14F-4D97-AF65-F5344CB8AC3E}">
        <p14:creationId xmlns:p14="http://schemas.microsoft.com/office/powerpoint/2010/main" val="15478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71196F-50C2-4371-8299-C965E719D725}"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DD46A-7EBD-4FFC-A4EB-AF55644A6C14}" type="slidenum">
              <a:rPr lang="en-US" smtClean="0"/>
              <a:pPr/>
              <a:t>‹#›</a:t>
            </a:fld>
            <a:endParaRPr lang="en-US"/>
          </a:p>
        </p:txBody>
      </p:sp>
    </p:spTree>
    <p:extLst>
      <p:ext uri="{BB962C8B-B14F-4D97-AF65-F5344CB8AC3E}">
        <p14:creationId xmlns:p14="http://schemas.microsoft.com/office/powerpoint/2010/main" val="1621317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71196F-50C2-4371-8299-C965E719D725}"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DD46A-7EBD-4FFC-A4EB-AF55644A6C14}" type="slidenum">
              <a:rPr lang="en-US" smtClean="0"/>
              <a:pPr/>
              <a:t>‹#›</a:t>
            </a:fld>
            <a:endParaRPr lang="en-US"/>
          </a:p>
        </p:txBody>
      </p:sp>
    </p:spTree>
    <p:extLst>
      <p:ext uri="{BB962C8B-B14F-4D97-AF65-F5344CB8AC3E}">
        <p14:creationId xmlns:p14="http://schemas.microsoft.com/office/powerpoint/2010/main" val="1556757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71196F-50C2-4371-8299-C965E719D725}"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DD46A-7EBD-4FFC-A4EB-AF55644A6C14}" type="slidenum">
              <a:rPr lang="en-US" smtClean="0"/>
              <a:pPr/>
              <a:t>‹#›</a:t>
            </a:fld>
            <a:endParaRPr lang="en-US"/>
          </a:p>
        </p:txBody>
      </p:sp>
    </p:spTree>
    <p:extLst>
      <p:ext uri="{BB962C8B-B14F-4D97-AF65-F5344CB8AC3E}">
        <p14:creationId xmlns:p14="http://schemas.microsoft.com/office/powerpoint/2010/main" val="1789183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71196F-50C2-4371-8299-C965E719D725}" type="datetimeFigureOut">
              <a:rPr lang="en-US" smtClean="0"/>
              <a:pPr/>
              <a:t>2/10/2011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DDD46A-7EBD-4FFC-A4EB-AF55644A6C14}" type="slidenum">
              <a:rPr lang="en-US" smtClean="0"/>
              <a:pPr/>
              <a:t>‹#›</a:t>
            </a:fld>
            <a:endParaRPr lang="en-US"/>
          </a:p>
        </p:txBody>
      </p:sp>
    </p:spTree>
    <p:extLst>
      <p:ext uri="{BB962C8B-B14F-4D97-AF65-F5344CB8AC3E}">
        <p14:creationId xmlns:p14="http://schemas.microsoft.com/office/powerpoint/2010/main" val="677920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71196F-50C2-4371-8299-C965E719D725}" type="datetimeFigureOut">
              <a:rPr lang="en-US" smtClean="0"/>
              <a:pPr/>
              <a:t>2/10/2011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DDD46A-7EBD-4FFC-A4EB-AF55644A6C14}" type="slidenum">
              <a:rPr lang="en-US" smtClean="0"/>
              <a:pPr/>
              <a:t>‹#›</a:t>
            </a:fld>
            <a:endParaRPr lang="en-US"/>
          </a:p>
        </p:txBody>
      </p:sp>
    </p:spTree>
    <p:extLst>
      <p:ext uri="{BB962C8B-B14F-4D97-AF65-F5344CB8AC3E}">
        <p14:creationId xmlns:p14="http://schemas.microsoft.com/office/powerpoint/2010/main" val="1723171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71196F-50C2-4371-8299-C965E719D725}" type="datetimeFigureOut">
              <a:rPr lang="en-US" smtClean="0"/>
              <a:pPr/>
              <a:t>2/10/2011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DDD46A-7EBD-4FFC-A4EB-AF55644A6C14}" type="slidenum">
              <a:rPr lang="en-US" smtClean="0"/>
              <a:pPr/>
              <a:t>‹#›</a:t>
            </a:fld>
            <a:endParaRPr lang="en-US"/>
          </a:p>
        </p:txBody>
      </p:sp>
    </p:spTree>
    <p:extLst>
      <p:ext uri="{BB962C8B-B14F-4D97-AF65-F5344CB8AC3E}">
        <p14:creationId xmlns:p14="http://schemas.microsoft.com/office/powerpoint/2010/main" val="2850029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71196F-50C2-4371-8299-C965E719D725}" type="datetimeFigureOut">
              <a:rPr lang="en-US" smtClean="0"/>
              <a:pPr/>
              <a:t>2/10/2011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DDD46A-7EBD-4FFC-A4EB-AF55644A6C14}" type="slidenum">
              <a:rPr lang="en-US" smtClean="0"/>
              <a:pPr/>
              <a:t>‹#›</a:t>
            </a:fld>
            <a:endParaRPr lang="en-US"/>
          </a:p>
        </p:txBody>
      </p:sp>
    </p:spTree>
    <p:extLst>
      <p:ext uri="{BB962C8B-B14F-4D97-AF65-F5344CB8AC3E}">
        <p14:creationId xmlns:p14="http://schemas.microsoft.com/office/powerpoint/2010/main" val="2815718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71196F-50C2-4371-8299-C965E719D725}" type="datetimeFigureOut">
              <a:rPr lang="en-US" smtClean="0"/>
              <a:pPr/>
              <a:t>2/10/2011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DDD46A-7EBD-4FFC-A4EB-AF55644A6C14}" type="slidenum">
              <a:rPr lang="en-US" smtClean="0"/>
              <a:pPr/>
              <a:t>‹#›</a:t>
            </a:fld>
            <a:endParaRPr lang="en-US"/>
          </a:p>
        </p:txBody>
      </p:sp>
    </p:spTree>
    <p:extLst>
      <p:ext uri="{BB962C8B-B14F-4D97-AF65-F5344CB8AC3E}">
        <p14:creationId xmlns:p14="http://schemas.microsoft.com/office/powerpoint/2010/main" val="4080151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71196F-50C2-4371-8299-C965E719D725}" type="datetimeFigureOut">
              <a:rPr lang="en-US" smtClean="0"/>
              <a:pPr/>
              <a:t>2/10/2011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DDD46A-7EBD-4FFC-A4EB-AF55644A6C14}" type="slidenum">
              <a:rPr lang="en-US" smtClean="0"/>
              <a:pPr/>
              <a:t>‹#›</a:t>
            </a:fld>
            <a:endParaRPr lang="en-US"/>
          </a:p>
        </p:txBody>
      </p:sp>
    </p:spTree>
    <p:extLst>
      <p:ext uri="{BB962C8B-B14F-4D97-AF65-F5344CB8AC3E}">
        <p14:creationId xmlns:p14="http://schemas.microsoft.com/office/powerpoint/2010/main" val="3883482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71196F-50C2-4371-8299-C965E719D725}" type="datetimeFigureOut">
              <a:rPr lang="en-US" smtClean="0"/>
              <a:pPr/>
              <a:t>2/10/2011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DDD46A-7EBD-4FFC-A4EB-AF55644A6C14}" type="slidenum">
              <a:rPr lang="en-US" smtClean="0"/>
              <a:pPr/>
              <a:t>‹#›</a:t>
            </a:fld>
            <a:endParaRPr lang="en-US"/>
          </a:p>
        </p:txBody>
      </p:sp>
    </p:spTree>
    <p:extLst>
      <p:ext uri="{BB962C8B-B14F-4D97-AF65-F5344CB8AC3E}">
        <p14:creationId xmlns:p14="http://schemas.microsoft.com/office/powerpoint/2010/main" val="2529807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oleObject" Target="AndreaElizabeth:Downloads:PDR_v4.1.doc!OLE_LINK1" TargetMode="Externa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9.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wyckoffschools.org/eisenhower/teachers/chen/atmosphere/earthatmosphere.htm"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65225"/>
            <a:ext cx="3810000" cy="1470025"/>
          </a:xfrm>
        </p:spPr>
        <p:txBody>
          <a:bodyPr/>
          <a:lstStyle/>
          <a:p>
            <a:r>
              <a:rPr lang="en-US" dirty="0" err="1" smtClean="0"/>
              <a:t>Philosoraptor</a:t>
            </a:r>
            <a:endParaRPr lang="en-US" dirty="0"/>
          </a:p>
        </p:txBody>
      </p:sp>
      <p:sp>
        <p:nvSpPr>
          <p:cNvPr id="3" name="Subtitle 2"/>
          <p:cNvSpPr>
            <a:spLocks noGrp="1"/>
          </p:cNvSpPr>
          <p:nvPr>
            <p:ph type="subTitle" idx="1"/>
          </p:nvPr>
        </p:nvSpPr>
        <p:spPr>
          <a:xfrm>
            <a:off x="304800" y="3581400"/>
            <a:ext cx="8458200" cy="3048000"/>
          </a:xfrm>
        </p:spPr>
        <p:txBody>
          <a:bodyPr>
            <a:normAutofit/>
          </a:bodyPr>
          <a:lstStyle/>
          <a:p>
            <a:r>
              <a:rPr lang="en-US" dirty="0" smtClean="0"/>
              <a:t>PHAT-TACO Experiment</a:t>
            </a:r>
          </a:p>
          <a:p>
            <a:r>
              <a:rPr lang="en-US" dirty="0" smtClean="0"/>
              <a:t>Pressure Humidity And Temperature </a:t>
            </a:r>
          </a:p>
          <a:p>
            <a:r>
              <a:rPr lang="en-US" dirty="0" smtClean="0"/>
              <a:t>Tests And Camera Observations</a:t>
            </a:r>
          </a:p>
          <a:p>
            <a:r>
              <a:rPr lang="en-US" dirty="0" smtClean="0"/>
              <a:t>Hannah Gardiner, Bill Freeman, Randy Dupuis, Corey Myers, Andrea Spring</a:t>
            </a:r>
            <a:endParaRPr lang="en-US" dirty="0"/>
          </a:p>
        </p:txBody>
      </p:sp>
      <p:sp>
        <p:nvSpPr>
          <p:cNvPr id="4" name="Title 1"/>
          <p:cNvSpPr txBox="1">
            <a:spLocks/>
          </p:cNvSpPr>
          <p:nvPr/>
        </p:nvSpPr>
        <p:spPr>
          <a:xfrm>
            <a:off x="6477000" y="1120775"/>
            <a:ext cx="26670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Skyhook</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Title 1"/>
          <p:cNvSpPr txBox="1">
            <a:spLocks/>
          </p:cNvSpPr>
          <p:nvPr/>
        </p:nvSpPr>
        <p:spPr>
          <a:xfrm>
            <a:off x="609600" y="304800"/>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Team</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TextBox 6"/>
          <p:cNvSpPr txBox="1"/>
          <p:nvPr/>
        </p:nvSpPr>
        <p:spPr>
          <a:xfrm>
            <a:off x="3048000" y="1524000"/>
            <a:ext cx="3048000" cy="769441"/>
          </a:xfrm>
          <a:prstGeom prst="rect">
            <a:avLst/>
          </a:prstGeom>
          <a:noFill/>
        </p:spPr>
        <p:txBody>
          <a:bodyPr wrap="square" rtlCol="0">
            <a:spAutoFit/>
          </a:bodyPr>
          <a:lstStyle/>
          <a:p>
            <a:r>
              <a:rPr lang="en-US" sz="4400" dirty="0" err="1" smtClean="0">
                <a:solidFill>
                  <a:prstClr val="black"/>
                </a:solidFill>
                <a:ea typeface="+mj-ea"/>
                <a:cs typeface="+mj-cs"/>
              </a:rPr>
              <a:t>Philosohook</a:t>
            </a:r>
            <a:endParaRPr lang="en-US" dirty="0"/>
          </a:p>
        </p:txBody>
      </p:sp>
    </p:spTree>
    <p:extLst>
      <p:ext uri="{BB962C8B-B14F-4D97-AF65-F5344CB8AC3E}">
        <p14:creationId xmlns:p14="http://schemas.microsoft.com/office/powerpoint/2010/main" val="4192456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grpId="0" nodeType="clickEffect">
                                  <p:stCondLst>
                                    <p:cond delay="0"/>
                                  </p:stCondLst>
                                  <p:childTnLst>
                                    <p:animMotion origin="layout" path="M 0 0  L -0.25 0  E" pathEditMode="relative" ptsTypes="">
                                      <p:cBhvr>
                                        <p:cTn id="6" dur="2000" fill="hold"/>
                                        <p:tgtEl>
                                          <p:spTgt spid="4"/>
                                        </p:tgtEl>
                                        <p:attrNameLst>
                                          <p:attrName>ppt_x</p:attrName>
                                          <p:attrName>ppt_y</p:attrName>
                                        </p:attrNameLst>
                                      </p:cBhvr>
                                    </p:animMotion>
                                  </p:childTnLst>
                                </p:cTn>
                              </p:par>
                              <p:par>
                                <p:cTn id="7" presetID="63" presetClass="path" presetSubtype="0" accel="50000" decel="50000" fill="hold" grpId="0" nodeType="withEffect">
                                  <p:stCondLst>
                                    <p:cond delay="0"/>
                                  </p:stCondLst>
                                  <p:childTnLst>
                                    <p:animMotion origin="layout" path="M -3.33333E-6 0.0007 L 0.275 0.00139 " pathEditMode="relative" rAng="0" ptsTypes="AA">
                                      <p:cBhvr>
                                        <p:cTn id="8" dur="2000" fill="hold"/>
                                        <p:tgtEl>
                                          <p:spTgt spid="2"/>
                                        </p:tgtEl>
                                        <p:attrNameLst>
                                          <p:attrName>ppt_x</p:attrName>
                                          <p:attrName>ppt_y</p:attrName>
                                        </p:attrNameLst>
                                      </p:cBhvr>
                                      <p:rCtr x="138" y="0"/>
                                    </p:animMotion>
                                  </p:childTnLst>
                                </p:cTn>
                              </p:par>
                            </p:childTnLst>
                          </p:cTn>
                        </p:par>
                        <p:par>
                          <p:cTn id="9" fill="hold">
                            <p:stCondLst>
                              <p:cond delay="2000"/>
                            </p:stCondLst>
                            <p:childTnLst>
                              <p:par>
                                <p:cTn id="10" presetID="10" presetClass="exit" presetSubtype="0" fill="hold" grpId="1" nodeType="afterEffect">
                                  <p:stCondLst>
                                    <p:cond delay="0"/>
                                  </p:stCondLst>
                                  <p:childTnLst>
                                    <p:animEffect transition="out" filter="fad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par>
                                <p:cTn id="13" presetID="10" presetClass="exit" presetSubtype="0" fill="hold" grpId="1" nodeType="withEffect">
                                  <p:stCondLst>
                                    <p:cond delay="0"/>
                                  </p:stCondLst>
                                  <p:childTnLst>
                                    <p:animEffect transition="out" filter="fade">
                                      <p:cBhvr>
                                        <p:cTn id="14" dur="500"/>
                                        <p:tgtEl>
                                          <p:spTgt spid="4"/>
                                        </p:tgtEl>
                                      </p:cBhvr>
                                    </p:animEffect>
                                    <p:set>
                                      <p:cBhvr>
                                        <p:cTn id="15" dur="1" fill="hold">
                                          <p:stCondLst>
                                            <p:cond delay="499"/>
                                          </p:stCondLst>
                                        </p:cTn>
                                        <p:tgtEl>
                                          <p:spTgt spid="4"/>
                                        </p:tgtEl>
                                        <p:attrNameLst>
                                          <p:attrName>style.visibility</p:attrName>
                                        </p:attrNameLst>
                                      </p:cBhvr>
                                      <p:to>
                                        <p:strVal val="hidden"/>
                                      </p:to>
                                    </p:se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p:bldP spid="4" grpId="1"/>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Model Atmosphere</a:t>
            </a:r>
            <a:r>
              <a:rPr lang="en-US" baseline="30000" dirty="0" smtClean="0"/>
              <a:t>1</a:t>
            </a:r>
            <a:r>
              <a:rPr lang="en-US" dirty="0" smtClean="0"/>
              <a:t> 1976</a:t>
            </a:r>
            <a:endParaRPr lang="en-US" dirty="0"/>
          </a:p>
        </p:txBody>
      </p:sp>
      <p:sp>
        <p:nvSpPr>
          <p:cNvPr id="3" name="Content Placeholder 2"/>
          <p:cNvSpPr>
            <a:spLocks noGrp="1"/>
          </p:cNvSpPr>
          <p:nvPr>
            <p:ph idx="1"/>
          </p:nvPr>
        </p:nvSpPr>
        <p:spPr/>
        <p:txBody>
          <a:bodyPr>
            <a:normAutofit/>
          </a:bodyPr>
          <a:lstStyle/>
          <a:p>
            <a:r>
              <a:rPr lang="en-US" dirty="0" smtClean="0"/>
              <a:t>“</a:t>
            </a:r>
            <a:r>
              <a:rPr lang="en-US" dirty="0"/>
              <a:t>A hypothetical vertical distribution of atmospheric temperature, pressure, and </a:t>
            </a:r>
            <a:r>
              <a:rPr lang="en-US" dirty="0" smtClean="0"/>
              <a:t>density”</a:t>
            </a:r>
          </a:p>
          <a:p>
            <a:r>
              <a:rPr lang="en-US" dirty="0"/>
              <a:t>Can calculate properties of the atmosphere</a:t>
            </a:r>
          </a:p>
          <a:p>
            <a:pPr lvl="1"/>
            <a:r>
              <a:rPr lang="en-US" dirty="0"/>
              <a:t>Pressure</a:t>
            </a:r>
          </a:p>
          <a:p>
            <a:pPr lvl="1"/>
            <a:r>
              <a:rPr lang="en-US" dirty="0"/>
              <a:t>Temperature</a:t>
            </a:r>
          </a:p>
          <a:p>
            <a:pPr lvl="1"/>
            <a:r>
              <a:rPr lang="en-US" dirty="0" smtClean="0"/>
              <a:t>Density</a:t>
            </a:r>
            <a:endParaRPr lang="en-US" dirty="0"/>
          </a:p>
        </p:txBody>
      </p:sp>
      <p:sp>
        <p:nvSpPr>
          <p:cNvPr id="4" name="TextBox 3"/>
          <p:cNvSpPr txBox="1"/>
          <p:nvPr/>
        </p:nvSpPr>
        <p:spPr>
          <a:xfrm>
            <a:off x="76200" y="6433066"/>
            <a:ext cx="8610600" cy="338554"/>
          </a:xfrm>
          <a:prstGeom prst="rect">
            <a:avLst/>
          </a:prstGeom>
          <a:noFill/>
        </p:spPr>
        <p:txBody>
          <a:bodyPr wrap="square" rtlCol="0">
            <a:spAutoFit/>
          </a:bodyPr>
          <a:lstStyle/>
          <a:p>
            <a:r>
              <a:rPr lang="en-US" sz="1600" baseline="30000" dirty="0" smtClean="0"/>
              <a:t>1</a:t>
            </a:r>
            <a:r>
              <a:rPr lang="en-US" sz="1600" dirty="0" smtClean="0"/>
              <a:t>U.S</a:t>
            </a:r>
            <a:r>
              <a:rPr lang="en-US" sz="1600" dirty="0"/>
              <a:t>. Standard Atmosphere, 1976, U.S. Government Printing Office, Washington, D.C., 1976.</a:t>
            </a:r>
          </a:p>
        </p:txBody>
      </p:sp>
    </p:spTree>
    <p:extLst>
      <p:ext uri="{BB962C8B-B14F-4D97-AF65-F5344CB8AC3E}">
        <p14:creationId xmlns:p14="http://schemas.microsoft.com/office/powerpoint/2010/main" val="1676395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Temperature</a:t>
            </a:r>
            <a:endParaRPr lang="en-US" dirty="0"/>
          </a:p>
        </p:txBody>
      </p:sp>
      <p:sp>
        <p:nvSpPr>
          <p:cNvPr id="23" name="Content Placeholder 22"/>
          <p:cNvSpPr>
            <a:spLocks noGrp="1"/>
          </p:cNvSpPr>
          <p:nvPr>
            <p:ph idx="1"/>
          </p:nvPr>
        </p:nvSpPr>
        <p:spPr>
          <a:xfrm>
            <a:off x="457200" y="1570037"/>
            <a:ext cx="8229600" cy="4525963"/>
          </a:xfrm>
        </p:spPr>
        <p:txBody>
          <a:bodyPr>
            <a:normAutofit/>
          </a:bodyPr>
          <a:lstStyle/>
          <a:p>
            <a:pPr lvl="0"/>
            <a:r>
              <a:rPr lang="en-US" sz="2400" dirty="0" smtClean="0"/>
              <a:t>I</a:t>
            </a:r>
            <a:r>
              <a:rPr lang="x-none" sz="2400" smtClean="0"/>
              <a:t>dentify </a:t>
            </a:r>
            <a:r>
              <a:rPr lang="x-none" sz="2400"/>
              <a:t>layers </a:t>
            </a:r>
            <a:r>
              <a:rPr lang="en-US" sz="2400" dirty="0" smtClean="0"/>
              <a:t>of atmosphere </a:t>
            </a:r>
            <a:r>
              <a:rPr lang="x-none" sz="2400" smtClean="0"/>
              <a:t>using </a:t>
            </a:r>
            <a:r>
              <a:rPr lang="x-none" sz="2400"/>
              <a:t>temperature lapse </a:t>
            </a:r>
            <a:r>
              <a:rPr lang="x-none" sz="2400" smtClean="0"/>
              <a:t>rate</a:t>
            </a:r>
            <a:endParaRPr lang="en-US" sz="2400" i="1" dirty="0"/>
          </a:p>
        </p:txBody>
      </p:sp>
      <p:grpSp>
        <p:nvGrpSpPr>
          <p:cNvPr id="22" name="Group 21"/>
          <p:cNvGrpSpPr/>
          <p:nvPr/>
        </p:nvGrpSpPr>
        <p:grpSpPr>
          <a:xfrm>
            <a:off x="609600" y="2259568"/>
            <a:ext cx="7929305" cy="4369832"/>
            <a:chOff x="304800" y="1257300"/>
            <a:chExt cx="8763000" cy="5105400"/>
          </a:xfrm>
        </p:grpSpPr>
        <p:graphicFrame>
          <p:nvGraphicFramePr>
            <p:cNvPr id="14" name="Chart 13"/>
            <p:cNvGraphicFramePr>
              <a:graphicFrameLocks/>
            </p:cNvGraphicFramePr>
            <p:nvPr>
              <p:extLst>
                <p:ext uri="{D42A27DB-BD31-4B8C-83A1-F6EECF244321}">
                  <p14:modId xmlns:p14="http://schemas.microsoft.com/office/powerpoint/2010/main" val="3698624957"/>
                </p:ext>
              </p:extLst>
            </p:nvPr>
          </p:nvGraphicFramePr>
          <p:xfrm>
            <a:off x="304800" y="1257300"/>
            <a:ext cx="8458200" cy="5105400"/>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p:cNvCxnSpPr/>
            <p:nvPr/>
          </p:nvCxnSpPr>
          <p:spPr>
            <a:xfrm flipV="1">
              <a:off x="3429000" y="1828800"/>
              <a:ext cx="0" cy="396240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5105400" y="1828800"/>
              <a:ext cx="0" cy="396240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7315200" y="1828800"/>
              <a:ext cx="0" cy="396240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524000" y="1828800"/>
              <a:ext cx="7162800" cy="467460"/>
            </a:xfrm>
            <a:prstGeom prst="rect">
              <a:avLst/>
            </a:prstGeom>
            <a:noFill/>
          </p:spPr>
          <p:txBody>
            <a:bodyPr wrap="square" rtlCol="0">
              <a:spAutoFit/>
            </a:bodyPr>
            <a:lstStyle/>
            <a:p>
              <a:r>
                <a:rPr lang="en-US" sz="2000" dirty="0" smtClean="0"/>
                <a:t>Troposphere	Tropopause	Stratosphere</a:t>
              </a:r>
              <a:endParaRPr lang="en-US" sz="2000" dirty="0"/>
            </a:p>
          </p:txBody>
        </p:sp>
        <p:cxnSp>
          <p:nvCxnSpPr>
            <p:cNvPr id="11" name="Straight Connector 10"/>
            <p:cNvCxnSpPr/>
            <p:nvPr/>
          </p:nvCxnSpPr>
          <p:spPr>
            <a:xfrm>
              <a:off x="1524000" y="2406134"/>
              <a:ext cx="1905000" cy="2362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4778406"/>
              <a:ext cx="16764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5105400" y="4360416"/>
              <a:ext cx="2209800" cy="40319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962900" y="4490621"/>
              <a:ext cx="1905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8153400" y="4367510"/>
              <a:ext cx="914400" cy="246221"/>
            </a:xfrm>
            <a:prstGeom prst="rect">
              <a:avLst/>
            </a:prstGeom>
            <a:noFill/>
          </p:spPr>
          <p:txBody>
            <a:bodyPr wrap="square" rtlCol="0">
              <a:spAutoFit/>
            </a:bodyPr>
            <a:lstStyle/>
            <a:p>
              <a:r>
                <a:rPr lang="en-US" sz="1000" dirty="0" smtClean="0"/>
                <a:t>Theory</a:t>
              </a:r>
              <a:endParaRPr lang="en-US" sz="1000" dirty="0"/>
            </a:p>
          </p:txBody>
        </p:sp>
      </p:grpSp>
      <p:sp>
        <p:nvSpPr>
          <p:cNvPr id="3" name="TextBox 2"/>
          <p:cNvSpPr txBox="1"/>
          <p:nvPr/>
        </p:nvSpPr>
        <p:spPr>
          <a:xfrm>
            <a:off x="0" y="6553200"/>
            <a:ext cx="9601200" cy="276999"/>
          </a:xfrm>
          <a:prstGeom prst="rect">
            <a:avLst/>
          </a:prstGeom>
          <a:noFill/>
        </p:spPr>
        <p:txBody>
          <a:bodyPr wrap="square" rtlCol="0">
            <a:spAutoFit/>
          </a:bodyPr>
          <a:lstStyle/>
          <a:p>
            <a:r>
              <a:rPr lang="en-US" sz="1200" dirty="0" err="1"/>
              <a:t>Oolman</a:t>
            </a:r>
            <a:r>
              <a:rPr lang="en-US" sz="1200" dirty="0"/>
              <a:t>, Larry. "Atmospheric Soundings." Wyoming Weather Web. Web. 28 Nov. 2010. &lt;http://weather.uwyo.edu/upperair/sounding.html&gt;.</a:t>
            </a:r>
          </a:p>
        </p:txBody>
      </p:sp>
    </p:spTree>
    <p:extLst>
      <p:ext uri="{BB962C8B-B14F-4D97-AF65-F5344CB8AC3E}">
        <p14:creationId xmlns:p14="http://schemas.microsoft.com/office/powerpoint/2010/main" val="31319207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Pressure</a:t>
            </a:r>
            <a:endParaRPr lang="en-US" dirty="0"/>
          </a:p>
        </p:txBody>
      </p:sp>
      <p:grpSp>
        <p:nvGrpSpPr>
          <p:cNvPr id="3" name="Group 2"/>
          <p:cNvGrpSpPr/>
          <p:nvPr/>
        </p:nvGrpSpPr>
        <p:grpSpPr>
          <a:xfrm>
            <a:off x="990600" y="2209800"/>
            <a:ext cx="7467600" cy="4267200"/>
            <a:chOff x="152400" y="1371600"/>
            <a:chExt cx="8610600" cy="5105400"/>
          </a:xfrm>
        </p:grpSpPr>
        <p:graphicFrame>
          <p:nvGraphicFramePr>
            <p:cNvPr id="4" name="Chart 3"/>
            <p:cNvGraphicFramePr>
              <a:graphicFrameLocks/>
            </p:cNvGraphicFramePr>
            <p:nvPr>
              <p:extLst>
                <p:ext uri="{D42A27DB-BD31-4B8C-83A1-F6EECF244321}">
                  <p14:modId xmlns:p14="http://schemas.microsoft.com/office/powerpoint/2010/main" val="729002242"/>
                </p:ext>
              </p:extLst>
            </p:nvPr>
          </p:nvGraphicFramePr>
          <p:xfrm>
            <a:off x="152400" y="1371600"/>
            <a:ext cx="8610600" cy="5105400"/>
          </p:xfrm>
          <a:graphic>
            <a:graphicData uri="http://schemas.openxmlformats.org/drawingml/2006/chart">
              <c:chart xmlns:c="http://schemas.openxmlformats.org/drawingml/2006/chart" xmlns:r="http://schemas.openxmlformats.org/officeDocument/2006/relationships" r:id="rId2"/>
            </a:graphicData>
          </a:graphic>
        </p:graphicFrame>
        <p:cxnSp>
          <p:nvCxnSpPr>
            <p:cNvPr id="5" name="Straight Connector 4"/>
            <p:cNvCxnSpPr/>
            <p:nvPr/>
          </p:nvCxnSpPr>
          <p:spPr>
            <a:xfrm flipV="1">
              <a:off x="3200400" y="1905000"/>
              <a:ext cx="0" cy="396240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4876800" y="1905000"/>
              <a:ext cx="0" cy="396240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6934200" y="1905000"/>
              <a:ext cx="0" cy="396240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482846" y="1736271"/>
              <a:ext cx="7162800" cy="478703"/>
            </a:xfrm>
            <a:prstGeom prst="rect">
              <a:avLst/>
            </a:prstGeom>
            <a:noFill/>
          </p:spPr>
          <p:txBody>
            <a:bodyPr wrap="square" rtlCol="0">
              <a:spAutoFit/>
            </a:bodyPr>
            <a:lstStyle/>
            <a:p>
              <a:r>
                <a:rPr lang="en-US" sz="2000" dirty="0" smtClean="0"/>
                <a:t>Troposphere     </a:t>
              </a:r>
              <a:r>
                <a:rPr lang="en-US" sz="2000" dirty="0" err="1" smtClean="0"/>
                <a:t>Tropopause</a:t>
              </a:r>
              <a:r>
                <a:rPr lang="en-US" sz="2000" dirty="0" smtClean="0"/>
                <a:t>     Stratosphere</a:t>
              </a:r>
              <a:endParaRPr lang="en-US" sz="2000" dirty="0"/>
            </a:p>
          </p:txBody>
        </p:sp>
      </p:grpSp>
      <p:sp>
        <p:nvSpPr>
          <p:cNvPr id="9" name="TextBox 8"/>
          <p:cNvSpPr txBox="1"/>
          <p:nvPr/>
        </p:nvSpPr>
        <p:spPr>
          <a:xfrm>
            <a:off x="0" y="6553200"/>
            <a:ext cx="9601200" cy="276999"/>
          </a:xfrm>
          <a:prstGeom prst="rect">
            <a:avLst/>
          </a:prstGeom>
          <a:noFill/>
        </p:spPr>
        <p:txBody>
          <a:bodyPr wrap="square" rtlCol="0">
            <a:spAutoFit/>
          </a:bodyPr>
          <a:lstStyle/>
          <a:p>
            <a:r>
              <a:rPr lang="en-US" sz="1200" dirty="0" err="1"/>
              <a:t>Oolman</a:t>
            </a:r>
            <a:r>
              <a:rPr lang="en-US" sz="1200" dirty="0"/>
              <a:t>, Larry. "Atmospheric Soundings." Wyoming Weather Web. Web. 28 Nov. 2010. &lt;http://weather.uwyo.edu/upperair/sounding.html&gt;.</a:t>
            </a:r>
          </a:p>
        </p:txBody>
      </p:sp>
      <p:sp>
        <p:nvSpPr>
          <p:cNvPr id="10" name="TextBox 9"/>
          <p:cNvSpPr txBox="1"/>
          <p:nvPr/>
        </p:nvSpPr>
        <p:spPr>
          <a:xfrm>
            <a:off x="609600" y="1406604"/>
            <a:ext cx="7848600" cy="1107996"/>
          </a:xfrm>
          <a:prstGeom prst="rect">
            <a:avLst/>
          </a:prstGeom>
          <a:noFill/>
        </p:spPr>
        <p:txBody>
          <a:bodyPr wrap="square" rtlCol="0">
            <a:spAutoFit/>
          </a:bodyPr>
          <a:lstStyle/>
          <a:p>
            <a:pPr marL="342900" lvl="0" indent="-342900">
              <a:buFont typeface="Arial" pitchFamily="34" charset="0"/>
              <a:buChar char="•"/>
            </a:pPr>
            <a:r>
              <a:rPr lang="x-none" sz="2400"/>
              <a:t>We shall </a:t>
            </a:r>
            <a:r>
              <a:rPr lang="en-US" sz="2400" dirty="0"/>
              <a:t>compare measured pressure with expected pressure of the US Standard Atmosphere</a:t>
            </a:r>
            <a:endParaRPr lang="en-US" sz="2400" i="1" dirty="0"/>
          </a:p>
          <a:p>
            <a:endParaRPr lang="en-US" dirty="0"/>
          </a:p>
        </p:txBody>
      </p:sp>
    </p:spTree>
    <p:extLst>
      <p:ext uri="{BB962C8B-B14F-4D97-AF65-F5344CB8AC3E}">
        <p14:creationId xmlns:p14="http://schemas.microsoft.com/office/powerpoint/2010/main" val="8414298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Balloon Radius</a:t>
            </a:r>
            <a:endParaRPr lang="en-US" dirty="0"/>
          </a:p>
        </p:txBody>
      </p:sp>
      <p:sp>
        <p:nvSpPr>
          <p:cNvPr id="3" name="Content Placeholder 2"/>
          <p:cNvSpPr>
            <a:spLocks noGrp="1"/>
          </p:cNvSpPr>
          <p:nvPr>
            <p:ph idx="1"/>
          </p:nvPr>
        </p:nvSpPr>
        <p:spPr>
          <a:xfrm>
            <a:off x="76200" y="1600200"/>
            <a:ext cx="3200400" cy="4525963"/>
          </a:xfrm>
        </p:spPr>
        <p:txBody>
          <a:bodyPr>
            <a:normAutofit lnSpcReduction="10000"/>
          </a:bodyPr>
          <a:lstStyle/>
          <a:p>
            <a:r>
              <a:rPr lang="en-US" dirty="0" err="1"/>
              <a:t>Kaymont</a:t>
            </a:r>
            <a:r>
              <a:rPr lang="en-US" dirty="0"/>
              <a:t> 2000 </a:t>
            </a:r>
            <a:r>
              <a:rPr lang="en-US" dirty="0" err="1"/>
              <a:t>gm</a:t>
            </a:r>
            <a:r>
              <a:rPr lang="en-US" dirty="0"/>
              <a:t> sounding balloon </a:t>
            </a:r>
            <a:endParaRPr lang="en-US" dirty="0" smtClean="0"/>
          </a:p>
          <a:p>
            <a:r>
              <a:rPr lang="en-US" dirty="0" smtClean="0"/>
              <a:t>Ascent </a:t>
            </a:r>
            <a:r>
              <a:rPr lang="en-US" dirty="0"/>
              <a:t>rate should be constant during flight</a:t>
            </a:r>
          </a:p>
          <a:p>
            <a:r>
              <a:rPr lang="en-US" dirty="0"/>
              <a:t>Has not been in previous flights</a:t>
            </a:r>
          </a:p>
          <a:p>
            <a:endParaRPr lang="en-US" dirty="0" smtClean="0"/>
          </a:p>
        </p:txBody>
      </p:sp>
      <p:pic>
        <p:nvPicPr>
          <p:cNvPr id="6" name="Picture 2" descr="ACES16_Flight_Profile"/>
          <p:cNvPicPr>
            <a:picLocks noChangeAspect="1" noChangeArrowheads="1"/>
          </p:cNvPicPr>
          <p:nvPr/>
        </p:nvPicPr>
        <p:blipFill>
          <a:blip r:embed="rId2" cstate="print">
            <a:extLst>
              <a:ext uri="{28A0092B-C50C-407E-A947-70E740481C1C}">
                <a14:useLocalDpi xmlns:a14="http://schemas.microsoft.com/office/drawing/2010/main" val="0"/>
              </a:ext>
            </a:extLst>
          </a:blip>
          <a:srcRect l="1239" t="1604" r="1547" b="2003"/>
          <a:stretch>
            <a:fillRect/>
          </a:stretch>
        </p:blipFill>
        <p:spPr bwMode="auto">
          <a:xfrm>
            <a:off x="3180748" y="1600200"/>
            <a:ext cx="5881221" cy="4495799"/>
          </a:xfrm>
          <a:prstGeom prst="rect">
            <a:avLst/>
          </a:prstGeom>
          <a:noFill/>
          <a:ln w="127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03922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Balloon Radius</a:t>
            </a:r>
            <a:endParaRPr lang="en-US" dirty="0"/>
          </a:p>
        </p:txBody>
      </p:sp>
      <p:sp>
        <p:nvSpPr>
          <p:cNvPr id="8" name="TextBox 7"/>
          <p:cNvSpPr txBox="1"/>
          <p:nvPr/>
        </p:nvSpPr>
        <p:spPr>
          <a:xfrm>
            <a:off x="1828800" y="3276600"/>
            <a:ext cx="6096000" cy="2677656"/>
          </a:xfrm>
          <a:prstGeom prst="rect">
            <a:avLst/>
          </a:prstGeom>
          <a:noFill/>
        </p:spPr>
        <p:txBody>
          <a:bodyPr wrap="square" rtlCol="0">
            <a:spAutoFit/>
          </a:bodyPr>
          <a:lstStyle/>
          <a:p>
            <a:pPr marL="285750" indent="-285750">
              <a:buFont typeface="Arial" pitchFamily="34" charset="0"/>
              <a:buChar char="•"/>
            </a:pPr>
            <a:r>
              <a:rPr lang="en-US" sz="2400" dirty="0" smtClean="0"/>
              <a:t>R is the radius of the balloon in m</a:t>
            </a:r>
          </a:p>
          <a:p>
            <a:pPr marL="285750" indent="-285750">
              <a:buFont typeface="Arial" pitchFamily="34" charset="0"/>
              <a:buChar char="•"/>
            </a:pPr>
            <a:r>
              <a:rPr lang="en-US" sz="2400" dirty="0" err="1" smtClean="0"/>
              <a:t>D</a:t>
            </a:r>
            <a:r>
              <a:rPr lang="en-US" sz="2400" baseline="-25000" dirty="0" err="1" smtClean="0"/>
              <a:t>air</a:t>
            </a:r>
            <a:r>
              <a:rPr lang="en-US" sz="2400" dirty="0" smtClean="0"/>
              <a:t> </a:t>
            </a:r>
            <a:r>
              <a:rPr lang="en-US" sz="2400" dirty="0"/>
              <a:t>is the density of air in </a:t>
            </a:r>
            <a:r>
              <a:rPr lang="en-US" sz="2400" dirty="0" smtClean="0"/>
              <a:t>kg/m</a:t>
            </a:r>
            <a:r>
              <a:rPr lang="en-US" sz="2400" baseline="30000" dirty="0" smtClean="0"/>
              <a:t>3</a:t>
            </a:r>
            <a:r>
              <a:rPr lang="en-US" sz="2400" dirty="0" smtClean="0"/>
              <a:t> </a:t>
            </a:r>
          </a:p>
          <a:p>
            <a:pPr marL="285750" indent="-285750">
              <a:buFont typeface="Arial" pitchFamily="34" charset="0"/>
              <a:buChar char="•"/>
            </a:pPr>
            <a:r>
              <a:rPr lang="en-US" sz="2400" dirty="0" smtClean="0"/>
              <a:t>g </a:t>
            </a:r>
            <a:r>
              <a:rPr lang="en-US" sz="2400" dirty="0"/>
              <a:t>is gravitational acceleration in </a:t>
            </a:r>
            <a:r>
              <a:rPr lang="en-US" sz="2400" dirty="0" smtClean="0"/>
              <a:t>m/s</a:t>
            </a:r>
            <a:r>
              <a:rPr lang="en-US" sz="2400" baseline="30000" dirty="0" smtClean="0"/>
              <a:t>2</a:t>
            </a:r>
            <a:r>
              <a:rPr lang="en-US" sz="2400" dirty="0" smtClean="0"/>
              <a:t> </a:t>
            </a:r>
          </a:p>
          <a:p>
            <a:pPr marL="285750" indent="-285750">
              <a:buFont typeface="Arial" pitchFamily="34" charset="0"/>
              <a:buChar char="•"/>
            </a:pPr>
            <a:r>
              <a:rPr lang="en-US" sz="2400" dirty="0" smtClean="0"/>
              <a:t>C is the weight in </a:t>
            </a:r>
            <a:r>
              <a:rPr lang="en-US" sz="2400" dirty="0" err="1" smtClean="0"/>
              <a:t>newtons</a:t>
            </a:r>
            <a:endParaRPr lang="en-US" sz="2400" dirty="0" smtClean="0"/>
          </a:p>
          <a:p>
            <a:pPr marL="285750" indent="-285750">
              <a:buFont typeface="Arial" pitchFamily="34" charset="0"/>
              <a:buChar char="•"/>
            </a:pPr>
            <a:r>
              <a:rPr lang="en-US" sz="2400" dirty="0" smtClean="0"/>
              <a:t>k is a geometrical and substance factor in drag</a:t>
            </a:r>
            <a:r>
              <a:rPr lang="en-US" sz="2400" dirty="0"/>
              <a:t> </a:t>
            </a:r>
            <a:r>
              <a:rPr lang="en-US" sz="2400" dirty="0" smtClean="0"/>
              <a:t>that is </a:t>
            </a:r>
            <a:r>
              <a:rPr lang="en-US" sz="2400" dirty="0" err="1" smtClean="0"/>
              <a:t>d’less</a:t>
            </a:r>
            <a:endParaRPr lang="en-US" sz="2400" dirty="0"/>
          </a:p>
          <a:p>
            <a:pPr marL="285750" indent="-285750">
              <a:buFont typeface="Arial" pitchFamily="34" charset="0"/>
              <a:buChar char="•"/>
            </a:pPr>
            <a:r>
              <a:rPr lang="en-US" sz="2400" dirty="0" smtClean="0"/>
              <a:t>S is the vertical speed of the balloon in m/s</a:t>
            </a:r>
          </a:p>
        </p:txBody>
      </p:sp>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t="65433" b="20841"/>
          <a:stretch/>
        </p:blipFill>
        <p:spPr>
          <a:xfrm>
            <a:off x="1818167" y="2325872"/>
            <a:ext cx="5111620" cy="685800"/>
          </a:xfrm>
          <a:prstGeom prst="rect">
            <a:avLst/>
          </a:prstGeom>
        </p:spPr>
      </p:pic>
      <p:sp>
        <p:nvSpPr>
          <p:cNvPr id="3" name="TextBox 2"/>
          <p:cNvSpPr txBox="1"/>
          <p:nvPr/>
        </p:nvSpPr>
        <p:spPr>
          <a:xfrm>
            <a:off x="1447800" y="1295400"/>
            <a:ext cx="4953000" cy="707886"/>
          </a:xfrm>
          <a:prstGeom prst="rect">
            <a:avLst/>
          </a:prstGeom>
          <a:noFill/>
        </p:spPr>
        <p:txBody>
          <a:bodyPr wrap="square" rtlCol="0">
            <a:spAutoFit/>
          </a:bodyPr>
          <a:lstStyle/>
          <a:p>
            <a:r>
              <a:rPr lang="en-US" sz="2000" dirty="0" smtClean="0"/>
              <a:t>Summation of all forces on an object with constant velocity is zero:</a:t>
            </a:r>
            <a:endParaRPr lang="en-US" sz="2000" dirty="0"/>
          </a:p>
        </p:txBody>
      </p:sp>
    </p:spTree>
    <p:extLst>
      <p:ext uri="{BB962C8B-B14F-4D97-AF65-F5344CB8AC3E}">
        <p14:creationId xmlns:p14="http://schemas.microsoft.com/office/powerpoint/2010/main" val="3644664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Balloon Radius vs. Altitude</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2616640183"/>
              </p:ext>
            </p:extLst>
          </p:nvPr>
        </p:nvGraphicFramePr>
        <p:xfrm>
          <a:off x="76200" y="1066801"/>
          <a:ext cx="8915400" cy="5715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098170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Placement of Camera</a:t>
            </a:r>
            <a:endParaRPr lang="en-US" dirty="0"/>
          </a:p>
        </p:txBody>
      </p:sp>
      <p:sp>
        <p:nvSpPr>
          <p:cNvPr id="3" name="Content Placeholder 2"/>
          <p:cNvSpPr>
            <a:spLocks noGrp="1"/>
          </p:cNvSpPr>
          <p:nvPr>
            <p:ph idx="1"/>
          </p:nvPr>
        </p:nvSpPr>
        <p:spPr>
          <a:xfrm>
            <a:off x="228600" y="4724400"/>
            <a:ext cx="8229600" cy="1981200"/>
          </a:xfrm>
        </p:spPr>
        <p:txBody>
          <a:bodyPr>
            <a:normAutofit fontScale="85000" lnSpcReduction="20000"/>
          </a:bodyPr>
          <a:lstStyle/>
          <a:p>
            <a:r>
              <a:rPr lang="en-US" dirty="0" smtClean="0"/>
              <a:t>Placement of the camera is important</a:t>
            </a:r>
          </a:p>
          <a:p>
            <a:r>
              <a:rPr lang="en-US" dirty="0" smtClean="0"/>
              <a:t>Too close and the apparent radius is not close to the actual radius (Camera A)</a:t>
            </a:r>
          </a:p>
          <a:p>
            <a:r>
              <a:rPr lang="en-US" dirty="0" smtClean="0"/>
              <a:t>Too far and the radius is not easy to measure (Camera C)</a:t>
            </a:r>
            <a:endParaRPr lang="en-US" dirty="0"/>
          </a:p>
        </p:txBody>
      </p:sp>
      <p:pic>
        <p:nvPicPr>
          <p:cNvPr id="3074" name="Picture 2" descr="camera_view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219200"/>
            <a:ext cx="8197924" cy="33528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78474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Technical background</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5131054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Temperature Sensors</a:t>
            </a:r>
            <a:endParaRPr lang="en-US" dirty="0"/>
          </a:p>
        </p:txBody>
      </p:sp>
      <p:sp>
        <p:nvSpPr>
          <p:cNvPr id="5" name="Text Placeholder 4"/>
          <p:cNvSpPr>
            <a:spLocks noGrp="1"/>
          </p:cNvSpPr>
          <p:nvPr>
            <p:ph type="body" idx="1"/>
          </p:nvPr>
        </p:nvSpPr>
        <p:spPr>
          <a:xfrm>
            <a:off x="457200" y="2144713"/>
            <a:ext cx="6101064" cy="639762"/>
          </a:xfrm>
        </p:spPr>
        <p:txBody>
          <a:bodyPr>
            <a:normAutofit/>
          </a:bodyPr>
          <a:lstStyle/>
          <a:p>
            <a:r>
              <a:rPr lang="en-US" sz="2800" dirty="0" smtClean="0"/>
              <a:t>Thermocouple</a:t>
            </a:r>
            <a:endParaRPr lang="en-US" sz="2800" dirty="0"/>
          </a:p>
        </p:txBody>
      </p:sp>
      <p:sp>
        <p:nvSpPr>
          <p:cNvPr id="6" name="Content Placeholder 5"/>
          <p:cNvSpPr>
            <a:spLocks noGrp="1"/>
          </p:cNvSpPr>
          <p:nvPr>
            <p:ph sz="half" idx="2"/>
          </p:nvPr>
        </p:nvSpPr>
        <p:spPr>
          <a:xfrm>
            <a:off x="452583" y="2784475"/>
            <a:ext cx="4040188" cy="1722870"/>
          </a:xfrm>
        </p:spPr>
        <p:txBody>
          <a:bodyPr/>
          <a:lstStyle/>
          <a:p>
            <a:r>
              <a:rPr lang="en-US" dirty="0" smtClean="0"/>
              <a:t>Operation: 0 </a:t>
            </a:r>
            <a:r>
              <a:rPr lang="en-US" dirty="0"/>
              <a:t>to 1000°C</a:t>
            </a:r>
          </a:p>
          <a:p>
            <a:r>
              <a:rPr lang="en-US" dirty="0"/>
              <a:t>Cost: $75</a:t>
            </a:r>
          </a:p>
          <a:p>
            <a:pPr marL="0" indent="0">
              <a:buNone/>
            </a:pPr>
            <a:endParaRPr lang="en-US" dirty="0"/>
          </a:p>
        </p:txBody>
      </p:sp>
      <p:sp>
        <p:nvSpPr>
          <p:cNvPr id="7" name="Text Placeholder 6"/>
          <p:cNvSpPr>
            <a:spLocks noGrp="1"/>
          </p:cNvSpPr>
          <p:nvPr>
            <p:ph type="body" sz="quarter" idx="3"/>
          </p:nvPr>
        </p:nvSpPr>
        <p:spPr>
          <a:xfrm>
            <a:off x="4267200" y="1447800"/>
            <a:ext cx="6103461" cy="1219199"/>
          </a:xfrm>
        </p:spPr>
        <p:txBody>
          <a:bodyPr/>
          <a:lstStyle/>
          <a:p>
            <a:pPr>
              <a:spcBef>
                <a:spcPts val="0"/>
              </a:spcBef>
            </a:pPr>
            <a:r>
              <a:rPr lang="en-US" sz="2800" dirty="0" smtClean="0"/>
              <a:t>Resistive Temperature Detector</a:t>
            </a:r>
            <a:endParaRPr lang="en-US" sz="2800" dirty="0"/>
          </a:p>
        </p:txBody>
      </p:sp>
      <p:sp>
        <p:nvSpPr>
          <p:cNvPr id="8" name="Content Placeholder 7"/>
          <p:cNvSpPr>
            <a:spLocks noGrp="1"/>
          </p:cNvSpPr>
          <p:nvPr>
            <p:ph sz="quarter" idx="4"/>
          </p:nvPr>
        </p:nvSpPr>
        <p:spPr>
          <a:xfrm>
            <a:off x="4267200" y="2726799"/>
            <a:ext cx="4041775" cy="2073801"/>
          </a:xfrm>
        </p:spPr>
        <p:txBody>
          <a:bodyPr/>
          <a:lstStyle/>
          <a:p>
            <a:r>
              <a:rPr lang="en-US" dirty="0" smtClean="0"/>
              <a:t>Operation: -60 </a:t>
            </a:r>
            <a:r>
              <a:rPr lang="en-US" dirty="0"/>
              <a:t>to 150°C</a:t>
            </a:r>
          </a:p>
          <a:p>
            <a:r>
              <a:rPr lang="en-US" dirty="0"/>
              <a:t>Cost: $1700 </a:t>
            </a:r>
          </a:p>
        </p:txBody>
      </p:sp>
      <p:sp>
        <p:nvSpPr>
          <p:cNvPr id="10" name="TextBox 9"/>
          <p:cNvSpPr txBox="1"/>
          <p:nvPr/>
        </p:nvSpPr>
        <p:spPr>
          <a:xfrm>
            <a:off x="457200" y="4248676"/>
            <a:ext cx="2590799" cy="523220"/>
          </a:xfrm>
          <a:prstGeom prst="rect">
            <a:avLst/>
          </a:prstGeom>
          <a:noFill/>
        </p:spPr>
        <p:txBody>
          <a:bodyPr wrap="square" rtlCol="0">
            <a:spAutoFit/>
          </a:bodyPr>
          <a:lstStyle/>
          <a:p>
            <a:pPr>
              <a:spcBef>
                <a:spcPct val="20000"/>
              </a:spcBef>
            </a:pPr>
            <a:r>
              <a:rPr lang="en-US" sz="2800" b="1" dirty="0"/>
              <a:t>Thermistor</a:t>
            </a:r>
          </a:p>
        </p:txBody>
      </p:sp>
      <p:sp>
        <p:nvSpPr>
          <p:cNvPr id="11" name="TextBox 10"/>
          <p:cNvSpPr txBox="1"/>
          <p:nvPr/>
        </p:nvSpPr>
        <p:spPr>
          <a:xfrm>
            <a:off x="457200" y="4904508"/>
            <a:ext cx="3828473" cy="1181862"/>
          </a:xfrm>
          <a:prstGeom prst="rect">
            <a:avLst/>
          </a:prstGeom>
          <a:noFill/>
        </p:spPr>
        <p:txBody>
          <a:bodyPr wrap="square" rtlCol="0">
            <a:spAutoFit/>
          </a:bodyPr>
          <a:lstStyle/>
          <a:p>
            <a:pPr marL="342900" indent="-342900">
              <a:spcBef>
                <a:spcPct val="20000"/>
              </a:spcBef>
              <a:buFont typeface="Arial"/>
              <a:buChar char="•"/>
            </a:pPr>
            <a:r>
              <a:rPr lang="en-US" sz="2400" dirty="0" smtClean="0"/>
              <a:t>Operation: -80 </a:t>
            </a:r>
            <a:r>
              <a:rPr lang="en-US" sz="2400" dirty="0"/>
              <a:t>to 150°C</a:t>
            </a:r>
          </a:p>
          <a:p>
            <a:pPr marL="342900" indent="-342900">
              <a:spcBef>
                <a:spcPct val="20000"/>
              </a:spcBef>
              <a:buFont typeface="Arial"/>
              <a:buChar char="•"/>
            </a:pPr>
            <a:r>
              <a:rPr lang="en-US" sz="2400" dirty="0"/>
              <a:t>Cost: $8.00</a:t>
            </a:r>
          </a:p>
          <a:p>
            <a:endParaRPr lang="en-US" dirty="0"/>
          </a:p>
        </p:txBody>
      </p:sp>
      <p:sp>
        <p:nvSpPr>
          <p:cNvPr id="12" name="TextBox 11"/>
          <p:cNvSpPr txBox="1"/>
          <p:nvPr/>
        </p:nvSpPr>
        <p:spPr>
          <a:xfrm>
            <a:off x="4343400" y="4248675"/>
            <a:ext cx="1799054" cy="523220"/>
          </a:xfrm>
          <a:prstGeom prst="rect">
            <a:avLst/>
          </a:prstGeom>
          <a:noFill/>
        </p:spPr>
        <p:txBody>
          <a:bodyPr wrap="square" rtlCol="0">
            <a:spAutoFit/>
          </a:bodyPr>
          <a:lstStyle/>
          <a:p>
            <a:pPr>
              <a:spcBef>
                <a:spcPct val="20000"/>
              </a:spcBef>
            </a:pPr>
            <a:r>
              <a:rPr lang="en-US" sz="2800" b="1" dirty="0"/>
              <a:t>Diode</a:t>
            </a:r>
          </a:p>
        </p:txBody>
      </p:sp>
      <p:sp>
        <p:nvSpPr>
          <p:cNvPr id="13" name="TextBox 12"/>
          <p:cNvSpPr txBox="1"/>
          <p:nvPr/>
        </p:nvSpPr>
        <p:spPr>
          <a:xfrm>
            <a:off x="4343400" y="4904508"/>
            <a:ext cx="3551613" cy="1181862"/>
          </a:xfrm>
          <a:prstGeom prst="rect">
            <a:avLst/>
          </a:prstGeom>
          <a:noFill/>
        </p:spPr>
        <p:txBody>
          <a:bodyPr wrap="none" rtlCol="0">
            <a:spAutoFit/>
          </a:bodyPr>
          <a:lstStyle/>
          <a:p>
            <a:pPr marL="342900" indent="-342900">
              <a:spcBef>
                <a:spcPct val="20000"/>
              </a:spcBef>
              <a:buFont typeface="Arial"/>
              <a:buChar char="•"/>
            </a:pPr>
            <a:r>
              <a:rPr lang="en-US" sz="2400" dirty="0" smtClean="0"/>
              <a:t>Operation: </a:t>
            </a:r>
            <a:r>
              <a:rPr lang="en-US" sz="2400" dirty="0"/>
              <a:t>-65 to 200°C</a:t>
            </a:r>
          </a:p>
          <a:p>
            <a:pPr marL="342900" indent="-342900">
              <a:spcBef>
                <a:spcPct val="20000"/>
              </a:spcBef>
              <a:buFont typeface="Arial"/>
              <a:buChar char="•"/>
            </a:pPr>
            <a:r>
              <a:rPr lang="en-US" sz="2400" dirty="0"/>
              <a:t>Cost: $0.02</a:t>
            </a:r>
          </a:p>
          <a:p>
            <a:endParaRPr lang="en-US" dirty="0"/>
          </a:p>
        </p:txBody>
      </p:sp>
      <p:sp>
        <p:nvSpPr>
          <p:cNvPr id="14" name="TextBox 13"/>
          <p:cNvSpPr txBox="1"/>
          <p:nvPr/>
        </p:nvSpPr>
        <p:spPr>
          <a:xfrm>
            <a:off x="76200" y="1219200"/>
            <a:ext cx="8991600" cy="461665"/>
          </a:xfrm>
          <a:prstGeom prst="rect">
            <a:avLst/>
          </a:prstGeom>
          <a:noFill/>
        </p:spPr>
        <p:txBody>
          <a:bodyPr wrap="square" rtlCol="0">
            <a:spAutoFit/>
          </a:bodyPr>
          <a:lstStyle/>
          <a:p>
            <a:pPr algn="ctr"/>
            <a:r>
              <a:rPr lang="en-US" sz="2400" dirty="0" smtClean="0"/>
              <a:t>Required range: 30 to -70 ± 0.6 °C</a:t>
            </a:r>
            <a:endParaRPr lang="en-US" sz="2400" dirty="0"/>
          </a:p>
        </p:txBody>
      </p:sp>
    </p:spTree>
    <p:extLst>
      <p:ext uri="{BB962C8B-B14F-4D97-AF65-F5344CB8AC3E}">
        <p14:creationId xmlns:p14="http://schemas.microsoft.com/office/powerpoint/2010/main" val="29348791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Pressure Sensors</a:t>
            </a:r>
            <a:endParaRPr lang="en-US" dirty="0"/>
          </a:p>
        </p:txBody>
      </p:sp>
      <p:sp>
        <p:nvSpPr>
          <p:cNvPr id="5" name="Text Placeholder 4"/>
          <p:cNvSpPr>
            <a:spLocks noGrp="1"/>
          </p:cNvSpPr>
          <p:nvPr>
            <p:ph type="body" idx="1"/>
          </p:nvPr>
        </p:nvSpPr>
        <p:spPr>
          <a:xfrm>
            <a:off x="457200" y="1992313"/>
            <a:ext cx="4040188" cy="639762"/>
          </a:xfrm>
        </p:spPr>
        <p:txBody>
          <a:bodyPr>
            <a:normAutofit/>
          </a:bodyPr>
          <a:lstStyle/>
          <a:p>
            <a:r>
              <a:rPr lang="en-US" sz="3200" dirty="0"/>
              <a:t>Piezoelectric </a:t>
            </a:r>
          </a:p>
        </p:txBody>
      </p:sp>
      <p:sp>
        <p:nvSpPr>
          <p:cNvPr id="6" name="Content Placeholder 5"/>
          <p:cNvSpPr>
            <a:spLocks noGrp="1"/>
          </p:cNvSpPr>
          <p:nvPr>
            <p:ph sz="half" idx="2"/>
          </p:nvPr>
        </p:nvSpPr>
        <p:spPr>
          <a:xfrm>
            <a:off x="457200" y="2632074"/>
            <a:ext cx="4040188" cy="4987926"/>
          </a:xfrm>
        </p:spPr>
        <p:txBody>
          <a:bodyPr>
            <a:noAutofit/>
          </a:bodyPr>
          <a:lstStyle/>
          <a:p>
            <a:r>
              <a:rPr lang="en-US" dirty="0"/>
              <a:t>Low cost, Small in Size, and High Repeatability</a:t>
            </a:r>
          </a:p>
          <a:p>
            <a:r>
              <a:rPr lang="en-US" dirty="0"/>
              <a:t>Produces Linear Output</a:t>
            </a:r>
          </a:p>
          <a:p>
            <a:r>
              <a:rPr lang="en-US" dirty="0"/>
              <a:t>Require a circuit with higher impedance to measure the voltage stored in the sensor</a:t>
            </a:r>
          </a:p>
          <a:p>
            <a:r>
              <a:rPr lang="en-US" dirty="0"/>
              <a:t>Voltage across the sensor can be lost before a measurement is taken</a:t>
            </a:r>
          </a:p>
          <a:p>
            <a:pPr marL="0" indent="0">
              <a:buNone/>
            </a:pPr>
            <a:endParaRPr lang="en-US" dirty="0"/>
          </a:p>
        </p:txBody>
      </p:sp>
      <p:sp>
        <p:nvSpPr>
          <p:cNvPr id="7" name="Text Placeholder 6"/>
          <p:cNvSpPr>
            <a:spLocks noGrp="1"/>
          </p:cNvSpPr>
          <p:nvPr>
            <p:ph type="body" sz="quarter" idx="3"/>
          </p:nvPr>
        </p:nvSpPr>
        <p:spPr>
          <a:xfrm>
            <a:off x="4645025" y="1992313"/>
            <a:ext cx="4041775" cy="639762"/>
          </a:xfrm>
        </p:spPr>
        <p:txBody>
          <a:bodyPr>
            <a:normAutofit/>
          </a:bodyPr>
          <a:lstStyle/>
          <a:p>
            <a:r>
              <a:rPr lang="en-US" sz="3200" dirty="0" err="1"/>
              <a:t>Piezoresistive</a:t>
            </a:r>
            <a:endParaRPr lang="en-US" sz="3200" dirty="0"/>
          </a:p>
        </p:txBody>
      </p:sp>
      <p:sp>
        <p:nvSpPr>
          <p:cNvPr id="8" name="Content Placeholder 7"/>
          <p:cNvSpPr>
            <a:spLocks noGrp="1"/>
          </p:cNvSpPr>
          <p:nvPr>
            <p:ph sz="quarter" idx="4"/>
          </p:nvPr>
        </p:nvSpPr>
        <p:spPr>
          <a:xfrm>
            <a:off x="4645025" y="2632075"/>
            <a:ext cx="4041775" cy="2517198"/>
          </a:xfrm>
        </p:spPr>
        <p:txBody>
          <a:bodyPr>
            <a:normAutofit/>
          </a:bodyPr>
          <a:lstStyle/>
          <a:p>
            <a:pPr>
              <a:lnSpc>
                <a:spcPct val="80000"/>
              </a:lnSpc>
            </a:pPr>
            <a:r>
              <a:rPr lang="en-US" dirty="0"/>
              <a:t>Low cost, Small in Size, and High Repeatability</a:t>
            </a:r>
          </a:p>
          <a:p>
            <a:pPr>
              <a:lnSpc>
                <a:spcPct val="80000"/>
              </a:lnSpc>
            </a:pPr>
            <a:r>
              <a:rPr lang="en-US" dirty="0"/>
              <a:t>Produces Linear Output</a:t>
            </a:r>
          </a:p>
          <a:p>
            <a:pPr>
              <a:lnSpc>
                <a:spcPct val="80000"/>
              </a:lnSpc>
            </a:pPr>
            <a:r>
              <a:rPr lang="en-US" dirty="0"/>
              <a:t>Better low frequency response than piezoelectric sensors</a:t>
            </a:r>
          </a:p>
        </p:txBody>
      </p:sp>
      <p:sp>
        <p:nvSpPr>
          <p:cNvPr id="9" name="TextBox 8"/>
          <p:cNvSpPr txBox="1"/>
          <p:nvPr/>
        </p:nvSpPr>
        <p:spPr>
          <a:xfrm>
            <a:off x="76200" y="1219200"/>
            <a:ext cx="8991600" cy="461665"/>
          </a:xfrm>
          <a:prstGeom prst="rect">
            <a:avLst/>
          </a:prstGeom>
          <a:noFill/>
        </p:spPr>
        <p:txBody>
          <a:bodyPr wrap="square" rtlCol="0">
            <a:spAutoFit/>
          </a:bodyPr>
          <a:lstStyle/>
          <a:p>
            <a:pPr algn="ctr"/>
            <a:r>
              <a:rPr lang="en-US" sz="2400" dirty="0" smtClean="0"/>
              <a:t>Required range: 1 to 0.008 ± 0.004 </a:t>
            </a:r>
            <a:r>
              <a:rPr lang="en-US" sz="2400" dirty="0" err="1" smtClean="0"/>
              <a:t>atm</a:t>
            </a:r>
            <a:endParaRPr lang="en-US" sz="2400" dirty="0"/>
          </a:p>
        </p:txBody>
      </p:sp>
    </p:spTree>
    <p:extLst>
      <p:ext uri="{BB962C8B-B14F-4D97-AF65-F5344CB8AC3E}">
        <p14:creationId xmlns:p14="http://schemas.microsoft.com/office/powerpoint/2010/main" val="16627497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Design Review (PDR)</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Organization and Responsibilities</a:t>
            </a:r>
            <a:endParaRPr lang="en-US" dirty="0"/>
          </a:p>
          <a:p>
            <a:pPr marL="514350" indent="-514350">
              <a:buFont typeface="+mj-lt"/>
              <a:buAutoNum type="arabicPeriod"/>
            </a:pPr>
            <a:r>
              <a:rPr lang="en-US" dirty="0" smtClean="0"/>
              <a:t>Goals and objectives</a:t>
            </a:r>
          </a:p>
          <a:p>
            <a:pPr marL="514350" indent="-514350">
              <a:buFont typeface="+mj-lt"/>
              <a:buAutoNum type="arabicPeriod"/>
            </a:pPr>
            <a:r>
              <a:rPr lang="en-US" dirty="0" smtClean="0"/>
              <a:t>Science background </a:t>
            </a:r>
          </a:p>
          <a:p>
            <a:pPr marL="514350" indent="-514350">
              <a:buFont typeface="+mj-lt"/>
              <a:buAutoNum type="arabicPeriod"/>
            </a:pPr>
            <a:r>
              <a:rPr lang="en-US" dirty="0" smtClean="0"/>
              <a:t>Technical background</a:t>
            </a:r>
          </a:p>
          <a:p>
            <a:pPr marL="514350" indent="-514350">
              <a:buFont typeface="+mj-lt"/>
              <a:buAutoNum type="arabicPeriod"/>
            </a:pPr>
            <a:r>
              <a:rPr lang="en-US" dirty="0" smtClean="0"/>
              <a:t>Payload Design</a:t>
            </a:r>
          </a:p>
          <a:p>
            <a:pPr marL="514350" indent="-514350">
              <a:buFont typeface="+mj-lt"/>
              <a:buAutoNum type="arabicPeriod"/>
            </a:pPr>
            <a:r>
              <a:rPr lang="en-US" dirty="0" smtClean="0"/>
              <a:t>Development plan</a:t>
            </a:r>
          </a:p>
          <a:p>
            <a:endParaRPr lang="en-US" dirty="0" smtClean="0"/>
          </a:p>
        </p:txBody>
      </p:sp>
    </p:spTree>
    <p:extLst>
      <p:ext uri="{BB962C8B-B14F-4D97-AF65-F5344CB8AC3E}">
        <p14:creationId xmlns:p14="http://schemas.microsoft.com/office/powerpoint/2010/main" val="32166352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Humidity Sensors</a:t>
            </a:r>
            <a:endParaRPr lang="en-US" dirty="0"/>
          </a:p>
        </p:txBody>
      </p:sp>
      <p:sp>
        <p:nvSpPr>
          <p:cNvPr id="6" name="Text Placeholder 5"/>
          <p:cNvSpPr>
            <a:spLocks noGrp="1"/>
          </p:cNvSpPr>
          <p:nvPr>
            <p:ph type="body" sz="quarter" idx="3"/>
          </p:nvPr>
        </p:nvSpPr>
        <p:spPr>
          <a:xfrm>
            <a:off x="4645025" y="1981200"/>
            <a:ext cx="4041775" cy="639762"/>
          </a:xfrm>
        </p:spPr>
        <p:txBody>
          <a:bodyPr>
            <a:normAutofit/>
          </a:bodyPr>
          <a:lstStyle/>
          <a:p>
            <a:r>
              <a:rPr lang="en-US" sz="3200" dirty="0" smtClean="0"/>
              <a:t>Resistive</a:t>
            </a:r>
            <a:endParaRPr lang="en-US" sz="3200" dirty="0"/>
          </a:p>
        </p:txBody>
      </p:sp>
      <p:sp>
        <p:nvSpPr>
          <p:cNvPr id="7" name="Content Placeholder 6"/>
          <p:cNvSpPr>
            <a:spLocks noGrp="1"/>
          </p:cNvSpPr>
          <p:nvPr>
            <p:ph sz="quarter" idx="4"/>
          </p:nvPr>
        </p:nvSpPr>
        <p:spPr>
          <a:xfrm>
            <a:off x="4681970" y="2608334"/>
            <a:ext cx="4041775" cy="3951288"/>
          </a:xfrm>
        </p:spPr>
        <p:txBody>
          <a:bodyPr>
            <a:normAutofit/>
          </a:bodyPr>
          <a:lstStyle/>
          <a:p>
            <a:r>
              <a:rPr lang="en-US" dirty="0" smtClean="0"/>
              <a:t>Output </a:t>
            </a:r>
            <a:r>
              <a:rPr lang="en-US" dirty="0"/>
              <a:t>is related to relative humidity in an inverse exponential relationship</a:t>
            </a:r>
          </a:p>
          <a:p>
            <a:r>
              <a:rPr lang="en-US" dirty="0" smtClean="0"/>
              <a:t>Operation: </a:t>
            </a:r>
            <a:r>
              <a:rPr lang="en-US" dirty="0"/>
              <a:t>-40 to 100°C</a:t>
            </a:r>
          </a:p>
          <a:p>
            <a:endParaRPr lang="en-US" dirty="0"/>
          </a:p>
        </p:txBody>
      </p:sp>
      <p:sp>
        <p:nvSpPr>
          <p:cNvPr id="3" name="Content Placeholder 2"/>
          <p:cNvSpPr>
            <a:spLocks noGrp="1"/>
          </p:cNvSpPr>
          <p:nvPr>
            <p:ph sz="half" idx="2"/>
          </p:nvPr>
        </p:nvSpPr>
        <p:spPr>
          <a:xfrm>
            <a:off x="473148" y="2732087"/>
            <a:ext cx="4040188" cy="3951288"/>
          </a:xfrm>
        </p:spPr>
        <p:txBody>
          <a:bodyPr/>
          <a:lstStyle/>
          <a:p>
            <a:pPr>
              <a:buFont typeface="Arial"/>
              <a:buChar char="•"/>
            </a:pPr>
            <a:r>
              <a:rPr lang="en-US" dirty="0"/>
              <a:t>Have protective coating to protect the circuitry</a:t>
            </a:r>
          </a:p>
          <a:p>
            <a:pPr>
              <a:buFont typeface="Arial"/>
              <a:buChar char="•"/>
            </a:pPr>
            <a:r>
              <a:rPr lang="en-US" dirty="0" smtClean="0"/>
              <a:t>Capacitance changes linearly with relative humidity</a:t>
            </a:r>
          </a:p>
          <a:p>
            <a:pPr>
              <a:buFont typeface="Arial"/>
              <a:buChar char="•"/>
            </a:pPr>
            <a:r>
              <a:rPr lang="en-US" dirty="0" smtClean="0"/>
              <a:t>Have built in circuitry to transform the output to a voltage</a:t>
            </a:r>
          </a:p>
          <a:p>
            <a:pPr>
              <a:buFont typeface="Arial"/>
              <a:buChar char="•"/>
            </a:pPr>
            <a:r>
              <a:rPr lang="en-US" dirty="0" smtClean="0"/>
              <a:t>Operation:-40 to 85°C</a:t>
            </a:r>
          </a:p>
          <a:p>
            <a:endParaRPr lang="en-US" dirty="0"/>
          </a:p>
        </p:txBody>
      </p:sp>
      <p:sp>
        <p:nvSpPr>
          <p:cNvPr id="8" name="Text Placeholder 7"/>
          <p:cNvSpPr>
            <a:spLocks noGrp="1"/>
          </p:cNvSpPr>
          <p:nvPr>
            <p:ph type="body" idx="1"/>
          </p:nvPr>
        </p:nvSpPr>
        <p:spPr>
          <a:xfrm>
            <a:off x="457200" y="1981200"/>
            <a:ext cx="4040188" cy="639762"/>
          </a:xfrm>
        </p:spPr>
        <p:txBody>
          <a:bodyPr/>
          <a:lstStyle/>
          <a:p>
            <a:r>
              <a:rPr lang="en-US" sz="3200" dirty="0" smtClean="0"/>
              <a:t>Capacitive</a:t>
            </a:r>
            <a:endParaRPr lang="en-US" sz="3200" dirty="0"/>
          </a:p>
        </p:txBody>
      </p:sp>
      <p:sp>
        <p:nvSpPr>
          <p:cNvPr id="11" name="TextBox 10"/>
          <p:cNvSpPr txBox="1"/>
          <p:nvPr/>
        </p:nvSpPr>
        <p:spPr>
          <a:xfrm>
            <a:off x="76200" y="1219200"/>
            <a:ext cx="8991600" cy="461665"/>
          </a:xfrm>
          <a:prstGeom prst="rect">
            <a:avLst/>
          </a:prstGeom>
          <a:noFill/>
        </p:spPr>
        <p:txBody>
          <a:bodyPr wrap="square" rtlCol="0">
            <a:spAutoFit/>
          </a:bodyPr>
          <a:lstStyle/>
          <a:p>
            <a:pPr algn="ctr"/>
            <a:r>
              <a:rPr lang="en-US" sz="2400" dirty="0" smtClean="0"/>
              <a:t>Required range: 0 to 100 ± 0.5 % relative humidity</a:t>
            </a:r>
            <a:endParaRPr lang="en-US" sz="2400" dirty="0"/>
          </a:p>
        </p:txBody>
      </p:sp>
    </p:spTree>
    <p:extLst>
      <p:ext uri="{BB962C8B-B14F-4D97-AF65-F5344CB8AC3E}">
        <p14:creationId xmlns:p14="http://schemas.microsoft.com/office/powerpoint/2010/main" val="13133636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Camera</a:t>
            </a:r>
            <a:endParaRPr lang="en-US" dirty="0"/>
          </a:p>
        </p:txBody>
      </p:sp>
      <p:sp>
        <p:nvSpPr>
          <p:cNvPr id="5" name="Text Placeholder 4"/>
          <p:cNvSpPr>
            <a:spLocks noGrp="1"/>
          </p:cNvSpPr>
          <p:nvPr>
            <p:ph type="body" idx="1"/>
          </p:nvPr>
        </p:nvSpPr>
        <p:spPr/>
        <p:txBody>
          <a:bodyPr/>
          <a:lstStyle/>
          <a:p>
            <a:r>
              <a:rPr lang="en-US" dirty="0" smtClean="0"/>
              <a:t>CCD</a:t>
            </a:r>
            <a:endParaRPr lang="en-US" dirty="0"/>
          </a:p>
        </p:txBody>
      </p:sp>
      <p:sp>
        <p:nvSpPr>
          <p:cNvPr id="6" name="Content Placeholder 5"/>
          <p:cNvSpPr>
            <a:spLocks noGrp="1"/>
          </p:cNvSpPr>
          <p:nvPr>
            <p:ph sz="half" idx="2"/>
          </p:nvPr>
        </p:nvSpPr>
        <p:spPr/>
        <p:txBody>
          <a:bodyPr/>
          <a:lstStyle/>
          <a:p>
            <a:r>
              <a:rPr lang="en-US" dirty="0" smtClean="0"/>
              <a:t>Not as susceptible to noise</a:t>
            </a:r>
          </a:p>
          <a:p>
            <a:r>
              <a:rPr lang="en-US" dirty="0" smtClean="0"/>
              <a:t>Can consume about 100x as much power as a CMOS</a:t>
            </a:r>
          </a:p>
          <a:p>
            <a:r>
              <a:rPr lang="en-US" dirty="0" smtClean="0"/>
              <a:t>Higher quality, resolution, and </a:t>
            </a:r>
            <a:r>
              <a:rPr lang="en-US" dirty="0" err="1" smtClean="0"/>
              <a:t>sensitvity</a:t>
            </a:r>
            <a:endParaRPr lang="en-US" dirty="0"/>
          </a:p>
        </p:txBody>
      </p:sp>
      <p:sp>
        <p:nvSpPr>
          <p:cNvPr id="7" name="Text Placeholder 6"/>
          <p:cNvSpPr>
            <a:spLocks noGrp="1"/>
          </p:cNvSpPr>
          <p:nvPr>
            <p:ph type="body" sz="quarter" idx="3"/>
          </p:nvPr>
        </p:nvSpPr>
        <p:spPr/>
        <p:txBody>
          <a:bodyPr/>
          <a:lstStyle/>
          <a:p>
            <a:r>
              <a:rPr lang="en-US" dirty="0" smtClean="0"/>
              <a:t>CMOS</a:t>
            </a:r>
            <a:endParaRPr lang="en-US" dirty="0"/>
          </a:p>
        </p:txBody>
      </p:sp>
      <p:sp>
        <p:nvSpPr>
          <p:cNvPr id="8" name="Content Placeholder 7"/>
          <p:cNvSpPr>
            <a:spLocks noGrp="1"/>
          </p:cNvSpPr>
          <p:nvPr>
            <p:ph sz="quarter" idx="4"/>
          </p:nvPr>
        </p:nvSpPr>
        <p:spPr/>
        <p:txBody>
          <a:bodyPr/>
          <a:lstStyle/>
          <a:p>
            <a:r>
              <a:rPr lang="en-US" dirty="0" smtClean="0"/>
              <a:t>More susceptible to noise than </a:t>
            </a:r>
            <a:r>
              <a:rPr lang="en-US" dirty="0" err="1" smtClean="0"/>
              <a:t>CCD’s</a:t>
            </a:r>
            <a:endParaRPr lang="en-US" dirty="0" smtClean="0"/>
          </a:p>
          <a:p>
            <a:r>
              <a:rPr lang="en-US" dirty="0" smtClean="0"/>
              <a:t>Low power</a:t>
            </a:r>
          </a:p>
          <a:p>
            <a:r>
              <a:rPr lang="en-US" dirty="0" smtClean="0"/>
              <a:t>Lower sensitivity due to light hitting transistors instead of photodiodes</a:t>
            </a:r>
          </a:p>
          <a:p>
            <a:r>
              <a:rPr lang="en-US" dirty="0" smtClean="0"/>
              <a:t>Easier to mass produce and cost less</a:t>
            </a:r>
          </a:p>
        </p:txBody>
      </p:sp>
    </p:spTree>
    <p:extLst>
      <p:ext uri="{BB962C8B-B14F-4D97-AF65-F5344CB8AC3E}">
        <p14:creationId xmlns:p14="http://schemas.microsoft.com/office/powerpoint/2010/main" val="29554465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Electronics design</a:t>
            </a:r>
            <a:endParaRPr lang="en-US" dirty="0"/>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62083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 Electronics</a:t>
            </a:r>
            <a:endParaRPr lang="en-US" dirty="0"/>
          </a:p>
        </p:txBody>
      </p:sp>
      <p:pic>
        <p:nvPicPr>
          <p:cNvPr id="6" name="Picture 5"/>
          <p:cNvPicPr/>
          <p:nvPr/>
        </p:nvPicPr>
        <p:blipFill>
          <a:blip r:embed="rId2" cstate="print">
            <a:extLst>
              <a:ext uri="{28A0092B-C50C-407E-A947-70E740481C1C}">
                <a14:useLocalDpi xmlns:a14="http://schemas.microsoft.com/office/drawing/2010/main" val="0"/>
              </a:ext>
            </a:extLst>
          </a:blip>
          <a:srcRect b="8475"/>
          <a:stretch>
            <a:fillRect/>
          </a:stretch>
        </p:blipFill>
        <p:spPr bwMode="auto">
          <a:xfrm>
            <a:off x="1089563" y="1417638"/>
            <a:ext cx="7086600" cy="4577797"/>
          </a:xfrm>
          <a:prstGeom prst="rect">
            <a:avLst/>
          </a:prstGeom>
          <a:noFill/>
          <a:ln>
            <a:noFill/>
          </a:ln>
        </p:spPr>
      </p:pic>
    </p:spTree>
    <p:extLst>
      <p:ext uri="{BB962C8B-B14F-4D97-AF65-F5344CB8AC3E}">
        <p14:creationId xmlns:p14="http://schemas.microsoft.com/office/powerpoint/2010/main" val="2084280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Power Sources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Photovoltaic Panel</a:t>
            </a:r>
          </a:p>
          <a:p>
            <a:pPr lvl="1"/>
            <a:r>
              <a:rPr lang="en-US" dirty="0" smtClean="0"/>
              <a:t>Each cell produces about 0.5V</a:t>
            </a:r>
          </a:p>
          <a:p>
            <a:pPr lvl="1"/>
            <a:r>
              <a:rPr lang="en-US" dirty="0" smtClean="0"/>
              <a:t>Current depends on surface area and illumination</a:t>
            </a:r>
          </a:p>
          <a:p>
            <a:pPr lvl="1"/>
            <a:r>
              <a:rPr lang="en-US" dirty="0" smtClean="0"/>
              <a:t>Back up batteries required for cloud coverage</a:t>
            </a:r>
          </a:p>
          <a:p>
            <a:r>
              <a:rPr lang="en-US" dirty="0" smtClean="0"/>
              <a:t>Thermoelectric Generator</a:t>
            </a:r>
          </a:p>
          <a:p>
            <a:pPr lvl="1"/>
            <a:r>
              <a:rPr lang="en-US" dirty="0" smtClean="0"/>
              <a:t>Require an active heat source</a:t>
            </a:r>
          </a:p>
          <a:p>
            <a:pPr lvl="1"/>
            <a:r>
              <a:rPr lang="en-US" dirty="0" smtClean="0"/>
              <a:t>More suited for deep space missions</a:t>
            </a:r>
          </a:p>
          <a:p>
            <a:r>
              <a:rPr lang="en-US" dirty="0" smtClean="0"/>
              <a:t>Battery</a:t>
            </a:r>
          </a:p>
          <a:p>
            <a:pPr lvl="1"/>
            <a:r>
              <a:rPr lang="en-US" dirty="0" smtClean="0"/>
              <a:t>Light-weight, and inexpensive</a:t>
            </a:r>
          </a:p>
          <a:p>
            <a:pPr lvl="1"/>
            <a:r>
              <a:rPr lang="en-US" dirty="0" smtClean="0"/>
              <a:t>Variety of Voltages and </a:t>
            </a:r>
            <a:r>
              <a:rPr lang="en-US" smtClean="0"/>
              <a:t>Capacities available</a:t>
            </a:r>
            <a:endParaRPr lang="en-US" dirty="0"/>
          </a:p>
        </p:txBody>
      </p:sp>
    </p:spTree>
    <p:extLst>
      <p:ext uri="{BB962C8B-B14F-4D97-AF65-F5344CB8AC3E}">
        <p14:creationId xmlns:p14="http://schemas.microsoft.com/office/powerpoint/2010/main" val="28505260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Budget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88023787"/>
              </p:ext>
            </p:extLst>
          </p:nvPr>
        </p:nvGraphicFramePr>
        <p:xfrm>
          <a:off x="1011217" y="1390058"/>
          <a:ext cx="6976576" cy="4732020"/>
        </p:xfrm>
        <a:graphic>
          <a:graphicData uri="http://schemas.openxmlformats.org/drawingml/2006/table">
            <a:tbl>
              <a:tblPr firstRow="1" bandRow="1">
                <a:tableStyleId>{5940675A-B579-460E-94D1-54222C63F5DA}</a:tableStyleId>
              </a:tblPr>
              <a:tblGrid>
                <a:gridCol w="1585347"/>
                <a:gridCol w="1335512"/>
                <a:gridCol w="1466444"/>
                <a:gridCol w="1217673"/>
                <a:gridCol w="1371600"/>
              </a:tblGrid>
              <a:tr h="574012">
                <a:tc>
                  <a:txBody>
                    <a:bodyPr/>
                    <a:lstStyle/>
                    <a:p>
                      <a:pPr marL="0" marR="0" algn="ctr">
                        <a:lnSpc>
                          <a:spcPct val="115000"/>
                        </a:lnSpc>
                        <a:spcBef>
                          <a:spcPts val="0"/>
                        </a:spcBef>
                        <a:spcAft>
                          <a:spcPts val="0"/>
                        </a:spcAft>
                      </a:pPr>
                      <a:r>
                        <a:rPr lang="en-US" sz="1800" dirty="0" smtClean="0"/>
                        <a:t>Component</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Current</a:t>
                      </a:r>
                    </a:p>
                    <a:p>
                      <a:pPr marL="0" marR="0" algn="ctr">
                        <a:lnSpc>
                          <a:spcPct val="115000"/>
                        </a:lnSpc>
                        <a:spcBef>
                          <a:spcPts val="0"/>
                        </a:spcBef>
                        <a:spcAft>
                          <a:spcPts val="0"/>
                        </a:spcAft>
                      </a:pPr>
                      <a:r>
                        <a:rPr lang="en-US" sz="1800" dirty="0"/>
                        <a:t>(mA)</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Voltage</a:t>
                      </a:r>
                    </a:p>
                    <a:p>
                      <a:pPr marL="0" marR="0" algn="ctr">
                        <a:lnSpc>
                          <a:spcPct val="115000"/>
                        </a:lnSpc>
                        <a:spcBef>
                          <a:spcPts val="0"/>
                        </a:spcBef>
                        <a:spcAft>
                          <a:spcPts val="0"/>
                        </a:spcAft>
                      </a:pPr>
                      <a:r>
                        <a:rPr lang="en-US" sz="1800" dirty="0"/>
                        <a:t>(V)</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Power</a:t>
                      </a:r>
                    </a:p>
                    <a:p>
                      <a:pPr marL="0" marR="0" algn="ctr">
                        <a:lnSpc>
                          <a:spcPct val="115000"/>
                        </a:lnSpc>
                        <a:spcBef>
                          <a:spcPts val="0"/>
                        </a:spcBef>
                        <a:spcAft>
                          <a:spcPts val="0"/>
                        </a:spcAft>
                      </a:pPr>
                      <a:r>
                        <a:rPr lang="en-US" sz="1800" dirty="0"/>
                        <a:t>(mW)</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Capacity</a:t>
                      </a:r>
                    </a:p>
                    <a:p>
                      <a:pPr marL="0" marR="0" algn="ctr">
                        <a:lnSpc>
                          <a:spcPct val="115000"/>
                        </a:lnSpc>
                        <a:spcBef>
                          <a:spcPts val="0"/>
                        </a:spcBef>
                        <a:spcAft>
                          <a:spcPts val="0"/>
                        </a:spcAft>
                      </a:pPr>
                      <a:r>
                        <a:rPr lang="en-US" sz="1800" dirty="0"/>
                        <a:t>(mA-hours)</a:t>
                      </a:r>
                      <a:endParaRPr lang="en-US" sz="1800" dirty="0">
                        <a:latin typeface="Times New Roman"/>
                        <a:ea typeface="Times New Roman"/>
                        <a:cs typeface="Times New Roman"/>
                      </a:endParaRPr>
                    </a:p>
                  </a:txBody>
                  <a:tcPr marL="62994" marR="62994" marT="0" marB="0"/>
                </a:tc>
              </a:tr>
              <a:tr h="609808">
                <a:tc>
                  <a:txBody>
                    <a:bodyPr/>
                    <a:lstStyle/>
                    <a:p>
                      <a:pPr marL="0" marR="0">
                        <a:lnSpc>
                          <a:spcPct val="115000"/>
                        </a:lnSpc>
                        <a:spcBef>
                          <a:spcPts val="0"/>
                        </a:spcBef>
                        <a:spcAft>
                          <a:spcPts val="0"/>
                        </a:spcAft>
                      </a:pPr>
                      <a:r>
                        <a:rPr lang="en-US" sz="1800" dirty="0"/>
                        <a:t>Temperature Sensor</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12</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12</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4</a:t>
                      </a:r>
                      <a:endParaRPr lang="en-US" sz="1800" dirty="0">
                        <a:latin typeface="Times New Roman"/>
                        <a:ea typeface="Times New Roman"/>
                        <a:cs typeface="Times New Roman"/>
                      </a:endParaRPr>
                    </a:p>
                  </a:txBody>
                  <a:tcPr marL="62994" marR="62994" marT="0" marB="0"/>
                </a:tc>
              </a:tr>
              <a:tr h="371574">
                <a:tc>
                  <a:txBody>
                    <a:bodyPr/>
                    <a:lstStyle/>
                    <a:p>
                      <a:pPr marL="0" marR="0">
                        <a:lnSpc>
                          <a:spcPct val="115000"/>
                        </a:lnSpc>
                        <a:spcBef>
                          <a:spcPts val="0"/>
                        </a:spcBef>
                        <a:spcAft>
                          <a:spcPts val="0"/>
                        </a:spcAft>
                      </a:pPr>
                      <a:r>
                        <a:rPr lang="en-US" sz="1800" dirty="0"/>
                        <a:t>Pressure Sensor</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2</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12</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24</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8</a:t>
                      </a:r>
                      <a:endParaRPr lang="en-US" sz="1800" dirty="0">
                        <a:latin typeface="Times New Roman"/>
                        <a:ea typeface="Times New Roman"/>
                        <a:cs typeface="Times New Roman"/>
                      </a:endParaRPr>
                    </a:p>
                  </a:txBody>
                  <a:tcPr marL="62994" marR="62994" marT="0" marB="0"/>
                </a:tc>
              </a:tr>
              <a:tr h="609808">
                <a:tc>
                  <a:txBody>
                    <a:bodyPr/>
                    <a:lstStyle/>
                    <a:p>
                      <a:pPr marL="0" marR="0">
                        <a:lnSpc>
                          <a:spcPct val="115000"/>
                        </a:lnSpc>
                        <a:spcBef>
                          <a:spcPts val="0"/>
                        </a:spcBef>
                        <a:spcAft>
                          <a:spcPts val="0"/>
                        </a:spcAft>
                      </a:pPr>
                      <a:r>
                        <a:rPr lang="en-US" sz="1800" dirty="0"/>
                        <a:t>Internal</a:t>
                      </a:r>
                    </a:p>
                    <a:p>
                      <a:pPr marL="0" marR="0">
                        <a:lnSpc>
                          <a:spcPct val="115000"/>
                        </a:lnSpc>
                        <a:spcBef>
                          <a:spcPts val="0"/>
                        </a:spcBef>
                        <a:spcAft>
                          <a:spcPts val="0"/>
                        </a:spcAft>
                      </a:pPr>
                      <a:r>
                        <a:rPr lang="en-US" sz="1800" dirty="0"/>
                        <a:t>Humidity Sensor</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0.5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2.5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2</a:t>
                      </a:r>
                      <a:endParaRPr lang="en-US" sz="1800" dirty="0">
                        <a:latin typeface="Times New Roman"/>
                        <a:ea typeface="Times New Roman"/>
                        <a:cs typeface="Times New Roman"/>
                      </a:endParaRPr>
                    </a:p>
                  </a:txBody>
                  <a:tcPr marL="62994" marR="62994" marT="0" marB="0"/>
                </a:tc>
              </a:tr>
              <a:tr h="609808">
                <a:tc>
                  <a:txBody>
                    <a:bodyPr/>
                    <a:lstStyle/>
                    <a:p>
                      <a:pPr marL="0" marR="0">
                        <a:lnSpc>
                          <a:spcPct val="115000"/>
                        </a:lnSpc>
                        <a:spcBef>
                          <a:spcPts val="0"/>
                        </a:spcBef>
                        <a:spcAft>
                          <a:spcPts val="0"/>
                        </a:spcAft>
                      </a:pPr>
                      <a:r>
                        <a:rPr lang="en-US" sz="1800" dirty="0"/>
                        <a:t>External Humidity Sensor</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smtClean="0"/>
                        <a:t>0.5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2.5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2</a:t>
                      </a:r>
                      <a:endParaRPr lang="en-US" sz="1800" dirty="0">
                        <a:latin typeface="Times New Roman"/>
                        <a:ea typeface="Times New Roman"/>
                        <a:cs typeface="Times New Roman"/>
                      </a:endParaRPr>
                    </a:p>
                  </a:txBody>
                  <a:tcPr marL="62994" marR="62994" marT="0" marB="0"/>
                </a:tc>
              </a:tr>
              <a:tr h="309504">
                <a:tc>
                  <a:txBody>
                    <a:bodyPr/>
                    <a:lstStyle/>
                    <a:p>
                      <a:pPr marL="0" marR="0">
                        <a:lnSpc>
                          <a:spcPct val="115000"/>
                        </a:lnSpc>
                        <a:spcBef>
                          <a:spcPts val="0"/>
                        </a:spcBef>
                        <a:spcAft>
                          <a:spcPts val="0"/>
                        </a:spcAft>
                      </a:pPr>
                      <a:r>
                        <a:rPr lang="en-US" sz="1800" dirty="0"/>
                        <a:t>Camera</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250</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4.5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1125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1000</a:t>
                      </a:r>
                      <a:endParaRPr lang="en-US" sz="1800" dirty="0">
                        <a:latin typeface="Times New Roman"/>
                        <a:ea typeface="Times New Roman"/>
                        <a:cs typeface="Times New Roman"/>
                      </a:endParaRPr>
                    </a:p>
                  </a:txBody>
                  <a:tcPr marL="62994" marR="62994" marT="0" marB="0"/>
                </a:tc>
              </a:tr>
              <a:tr h="309504">
                <a:tc>
                  <a:txBody>
                    <a:bodyPr/>
                    <a:lstStyle/>
                    <a:p>
                      <a:pPr marL="0" marR="0">
                        <a:lnSpc>
                          <a:spcPct val="115000"/>
                        </a:lnSpc>
                        <a:spcBef>
                          <a:spcPts val="0"/>
                        </a:spcBef>
                        <a:spcAft>
                          <a:spcPts val="0"/>
                        </a:spcAft>
                      </a:pPr>
                      <a:r>
                        <a:rPr lang="en-US" sz="1800" dirty="0"/>
                        <a:t>BalloonSat</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52</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12</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624</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208</a:t>
                      </a:r>
                      <a:endParaRPr lang="en-US" sz="1800" dirty="0">
                        <a:latin typeface="Times New Roman"/>
                        <a:ea typeface="Times New Roman"/>
                        <a:cs typeface="Times New Roman"/>
                      </a:endParaRPr>
                    </a:p>
                  </a:txBody>
                  <a:tcPr marL="62994" marR="62994" marT="0" marB="0"/>
                </a:tc>
              </a:tr>
              <a:tr h="309504">
                <a:tc>
                  <a:txBody>
                    <a:bodyPr/>
                    <a:lstStyle/>
                    <a:p>
                      <a:pPr marL="0" marR="0">
                        <a:lnSpc>
                          <a:spcPct val="115000"/>
                        </a:lnSpc>
                        <a:spcBef>
                          <a:spcPts val="0"/>
                        </a:spcBef>
                        <a:spcAft>
                          <a:spcPts val="0"/>
                        </a:spcAft>
                      </a:pPr>
                      <a:r>
                        <a:rPr lang="en-US" sz="1800" dirty="0"/>
                        <a:t>Total</a:t>
                      </a:r>
                      <a:endParaRPr lang="en-US" sz="1800" b="1"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306</a:t>
                      </a:r>
                      <a:endParaRPr lang="en-US" sz="1800" b="1"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12</a:t>
                      </a:r>
                      <a:endParaRPr lang="en-US" sz="1800" b="1"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1790</a:t>
                      </a:r>
                      <a:endParaRPr lang="en-US" sz="1800" b="1"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1224</a:t>
                      </a:r>
                      <a:endParaRPr lang="en-US" sz="1800" b="1" dirty="0">
                        <a:latin typeface="Times New Roman"/>
                        <a:ea typeface="Times New Roman"/>
                        <a:cs typeface="Times New Roman"/>
                      </a:endParaRPr>
                    </a:p>
                  </a:txBody>
                  <a:tcPr marL="62994" marR="62994" marT="0" marB="0"/>
                </a:tc>
              </a:tr>
            </a:tbl>
          </a:graphicData>
        </a:graphic>
      </p:graphicFrame>
      <p:sp>
        <p:nvSpPr>
          <p:cNvPr id="5" name="TextBox 4"/>
          <p:cNvSpPr txBox="1"/>
          <p:nvPr/>
        </p:nvSpPr>
        <p:spPr>
          <a:xfrm>
            <a:off x="1283368" y="4465053"/>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852900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Supplies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4215297"/>
              </p:ext>
            </p:extLst>
          </p:nvPr>
        </p:nvGraphicFramePr>
        <p:xfrm>
          <a:off x="1011216" y="1390058"/>
          <a:ext cx="6976576" cy="1770957"/>
        </p:xfrm>
        <a:graphic>
          <a:graphicData uri="http://schemas.openxmlformats.org/drawingml/2006/table">
            <a:tbl>
              <a:tblPr firstRow="1" bandRow="1">
                <a:tableStyleId>{5940675A-B579-460E-94D1-54222C63F5DA}</a:tableStyleId>
              </a:tblPr>
              <a:tblGrid>
                <a:gridCol w="1585347"/>
                <a:gridCol w="1335512"/>
                <a:gridCol w="1466444"/>
                <a:gridCol w="1217673"/>
                <a:gridCol w="1371600"/>
              </a:tblGrid>
              <a:tr h="574012">
                <a:tc>
                  <a:txBody>
                    <a:bodyPr/>
                    <a:lstStyle/>
                    <a:p>
                      <a:pPr marL="0" marR="0" algn="ctr">
                        <a:lnSpc>
                          <a:spcPct val="115000"/>
                        </a:lnSpc>
                        <a:spcBef>
                          <a:spcPts val="0"/>
                        </a:spcBef>
                        <a:spcAft>
                          <a:spcPts val="0"/>
                        </a:spcAft>
                      </a:pPr>
                      <a:r>
                        <a:rPr lang="en-US" sz="1800" dirty="0" smtClean="0"/>
                        <a:t>Supply</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Current</a:t>
                      </a:r>
                    </a:p>
                    <a:p>
                      <a:pPr marL="0" marR="0" algn="ctr">
                        <a:lnSpc>
                          <a:spcPct val="115000"/>
                        </a:lnSpc>
                        <a:spcBef>
                          <a:spcPts val="0"/>
                        </a:spcBef>
                        <a:spcAft>
                          <a:spcPts val="0"/>
                        </a:spcAft>
                      </a:pPr>
                      <a:r>
                        <a:rPr lang="en-US" sz="1800" dirty="0"/>
                        <a:t>(mA)</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Voltage</a:t>
                      </a:r>
                    </a:p>
                    <a:p>
                      <a:pPr marL="0" marR="0" algn="ctr">
                        <a:lnSpc>
                          <a:spcPct val="115000"/>
                        </a:lnSpc>
                        <a:spcBef>
                          <a:spcPts val="0"/>
                        </a:spcBef>
                        <a:spcAft>
                          <a:spcPts val="0"/>
                        </a:spcAft>
                      </a:pPr>
                      <a:r>
                        <a:rPr lang="en-US" sz="1800" dirty="0"/>
                        <a:t>(V)</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Power</a:t>
                      </a:r>
                    </a:p>
                    <a:p>
                      <a:pPr marL="0" marR="0" algn="ctr">
                        <a:lnSpc>
                          <a:spcPct val="115000"/>
                        </a:lnSpc>
                        <a:spcBef>
                          <a:spcPts val="0"/>
                        </a:spcBef>
                        <a:spcAft>
                          <a:spcPts val="0"/>
                        </a:spcAft>
                      </a:pPr>
                      <a:r>
                        <a:rPr lang="en-US" sz="1800" dirty="0"/>
                        <a:t>(mW)</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Capacity</a:t>
                      </a:r>
                    </a:p>
                    <a:p>
                      <a:pPr marL="0" marR="0" algn="ctr">
                        <a:lnSpc>
                          <a:spcPct val="115000"/>
                        </a:lnSpc>
                        <a:spcBef>
                          <a:spcPts val="0"/>
                        </a:spcBef>
                        <a:spcAft>
                          <a:spcPts val="0"/>
                        </a:spcAft>
                      </a:pPr>
                      <a:r>
                        <a:rPr lang="en-US" sz="1800" dirty="0"/>
                        <a:t>(mA-hours)</a:t>
                      </a:r>
                      <a:endParaRPr lang="en-US" sz="1800" dirty="0">
                        <a:latin typeface="Times New Roman"/>
                        <a:ea typeface="Times New Roman"/>
                        <a:cs typeface="Times New Roman"/>
                      </a:endParaRPr>
                    </a:p>
                  </a:txBody>
                  <a:tcPr marL="62994" marR="62994" marT="0" marB="0"/>
                </a:tc>
              </a:tr>
              <a:tr h="452979">
                <a:tc>
                  <a:txBody>
                    <a:bodyPr/>
                    <a:lstStyle/>
                    <a:p>
                      <a:pPr marL="0" marR="0" algn="ctr">
                        <a:lnSpc>
                          <a:spcPct val="115000"/>
                        </a:lnSpc>
                        <a:spcBef>
                          <a:spcPts val="0"/>
                        </a:spcBef>
                        <a:spcAft>
                          <a:spcPts val="0"/>
                        </a:spcAft>
                      </a:pPr>
                      <a:r>
                        <a:rPr lang="en-US" sz="1800" dirty="0" smtClean="0"/>
                        <a:t>Power Supply 1</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56</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12</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665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224</a:t>
                      </a:r>
                      <a:endParaRPr lang="en-US" sz="1800" dirty="0">
                        <a:latin typeface="Times New Roman"/>
                        <a:ea typeface="Times New Roman"/>
                        <a:cs typeface="Times New Roman"/>
                      </a:endParaRPr>
                    </a:p>
                  </a:txBody>
                  <a:tcPr marL="62994" marR="62994" marT="0" marB="0"/>
                </a:tc>
              </a:tr>
              <a:tr h="371574">
                <a:tc>
                  <a:txBody>
                    <a:bodyPr/>
                    <a:lstStyle/>
                    <a:p>
                      <a:pPr marL="0" marR="0" algn="ctr">
                        <a:lnSpc>
                          <a:spcPct val="115000"/>
                        </a:lnSpc>
                        <a:spcBef>
                          <a:spcPts val="0"/>
                        </a:spcBef>
                        <a:spcAft>
                          <a:spcPts val="0"/>
                        </a:spcAft>
                      </a:pPr>
                      <a:r>
                        <a:rPr lang="en-US" sz="1800" dirty="0" smtClean="0"/>
                        <a:t>Power Supply 2</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250</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4.5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1125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1000</a:t>
                      </a:r>
                      <a:endParaRPr lang="en-US" sz="1800" dirty="0">
                        <a:latin typeface="Times New Roman"/>
                        <a:ea typeface="Times New Roman"/>
                        <a:cs typeface="Times New Roman"/>
                      </a:endParaRPr>
                    </a:p>
                  </a:txBody>
                  <a:tcPr marL="62994" marR="62994" marT="0" marB="0"/>
                </a:tc>
              </a:tr>
              <a:tr h="309504">
                <a:tc>
                  <a:txBody>
                    <a:bodyPr/>
                    <a:lstStyle/>
                    <a:p>
                      <a:pPr marL="0" marR="0" algn="ctr">
                        <a:lnSpc>
                          <a:spcPct val="115000"/>
                        </a:lnSpc>
                        <a:spcBef>
                          <a:spcPts val="0"/>
                        </a:spcBef>
                        <a:spcAft>
                          <a:spcPts val="0"/>
                        </a:spcAft>
                      </a:pPr>
                      <a:r>
                        <a:rPr lang="en-US" sz="1800" dirty="0" smtClean="0"/>
                        <a:t>Total</a:t>
                      </a:r>
                      <a:endParaRPr lang="en-US" sz="1800" b="1" dirty="0" smtClean="0"/>
                    </a:p>
                  </a:txBody>
                  <a:tcPr marL="62994" marR="62994" marT="0" marB="0"/>
                </a:tc>
                <a:tc>
                  <a:txBody>
                    <a:bodyPr/>
                    <a:lstStyle/>
                    <a:p>
                      <a:pPr marL="0" marR="0" algn="ctr">
                        <a:lnSpc>
                          <a:spcPct val="115000"/>
                        </a:lnSpc>
                        <a:spcBef>
                          <a:spcPts val="0"/>
                        </a:spcBef>
                        <a:spcAft>
                          <a:spcPts val="0"/>
                        </a:spcAft>
                      </a:pPr>
                      <a:r>
                        <a:rPr lang="en-US" sz="1800" dirty="0"/>
                        <a:t>306</a:t>
                      </a:r>
                      <a:endParaRPr lang="en-US" sz="1800" b="1"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12</a:t>
                      </a:r>
                      <a:endParaRPr lang="en-US" sz="1800" b="1"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1790</a:t>
                      </a:r>
                      <a:endParaRPr lang="en-US" sz="1800" b="1"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1224</a:t>
                      </a:r>
                      <a:endParaRPr lang="en-US" sz="1800" b="1" dirty="0">
                        <a:latin typeface="Times New Roman"/>
                        <a:ea typeface="Times New Roman"/>
                        <a:cs typeface="Times New Roman"/>
                      </a:endParaRPr>
                    </a:p>
                  </a:txBody>
                  <a:tcPr marL="62994" marR="62994" marT="0" marB="0"/>
                </a:tc>
              </a:tr>
            </a:tbl>
          </a:graphicData>
        </a:graphic>
      </p:graphicFrame>
      <p:sp>
        <p:nvSpPr>
          <p:cNvPr id="5" name="TextBox 4"/>
          <p:cNvSpPr txBox="1"/>
          <p:nvPr/>
        </p:nvSpPr>
        <p:spPr>
          <a:xfrm>
            <a:off x="1283368" y="4465053"/>
            <a:ext cx="184666" cy="369332"/>
          </a:xfrm>
          <a:prstGeom prst="rect">
            <a:avLst/>
          </a:prstGeom>
          <a:noFill/>
        </p:spPr>
        <p:txBody>
          <a:bodyPr wrap="none" rtlCol="0">
            <a:spAutoFit/>
          </a:bodyPr>
          <a:lstStyle/>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763898789"/>
              </p:ext>
            </p:extLst>
          </p:nvPr>
        </p:nvGraphicFramePr>
        <p:xfrm>
          <a:off x="1011217" y="3968941"/>
          <a:ext cx="6976575" cy="1534658"/>
        </p:xfrm>
        <a:graphic>
          <a:graphicData uri="http://schemas.openxmlformats.org/drawingml/2006/table">
            <a:tbl>
              <a:tblPr firstRow="1" bandRow="1">
                <a:tableStyleId>{5940675A-B579-460E-94D1-54222C63F5DA}</a:tableStyleId>
              </a:tblPr>
              <a:tblGrid>
                <a:gridCol w="1568284"/>
                <a:gridCol w="1222346"/>
                <a:gridCol w="1395315"/>
                <a:gridCol w="1395315"/>
                <a:gridCol w="1395315"/>
              </a:tblGrid>
              <a:tr h="656436">
                <a:tc>
                  <a:txBody>
                    <a:bodyPr/>
                    <a:lstStyle/>
                    <a:p>
                      <a:pPr marL="0" marR="0" algn="ctr">
                        <a:lnSpc>
                          <a:spcPct val="115000"/>
                        </a:lnSpc>
                        <a:spcBef>
                          <a:spcPts val="0"/>
                        </a:spcBef>
                        <a:spcAft>
                          <a:spcPts val="0"/>
                        </a:spcAft>
                      </a:pPr>
                      <a:r>
                        <a:rPr lang="en-US" sz="1800" dirty="0" smtClean="0"/>
                        <a:t>Supply</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Current</a:t>
                      </a:r>
                    </a:p>
                    <a:p>
                      <a:pPr marL="0" marR="0" algn="ctr">
                        <a:lnSpc>
                          <a:spcPct val="115000"/>
                        </a:lnSpc>
                        <a:spcBef>
                          <a:spcPts val="0"/>
                        </a:spcBef>
                        <a:spcAft>
                          <a:spcPts val="0"/>
                        </a:spcAft>
                      </a:pPr>
                      <a:r>
                        <a:rPr lang="en-US" sz="1800" dirty="0"/>
                        <a:t>(mA)</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Voltage</a:t>
                      </a:r>
                    </a:p>
                    <a:p>
                      <a:pPr marL="0" marR="0" algn="ctr">
                        <a:lnSpc>
                          <a:spcPct val="115000"/>
                        </a:lnSpc>
                        <a:spcBef>
                          <a:spcPts val="0"/>
                        </a:spcBef>
                        <a:spcAft>
                          <a:spcPts val="0"/>
                        </a:spcAft>
                      </a:pPr>
                      <a:r>
                        <a:rPr lang="en-US" sz="1800" dirty="0"/>
                        <a:t>(V)</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Power</a:t>
                      </a:r>
                    </a:p>
                    <a:p>
                      <a:pPr marL="0" marR="0" algn="ctr">
                        <a:lnSpc>
                          <a:spcPct val="115000"/>
                        </a:lnSpc>
                        <a:spcBef>
                          <a:spcPts val="0"/>
                        </a:spcBef>
                        <a:spcAft>
                          <a:spcPts val="0"/>
                        </a:spcAft>
                      </a:pPr>
                      <a:r>
                        <a:rPr lang="en-US" sz="1800" dirty="0"/>
                        <a:t>(mW)</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a:t>Capacity</a:t>
                      </a:r>
                    </a:p>
                    <a:p>
                      <a:pPr marL="0" marR="0" algn="ctr">
                        <a:lnSpc>
                          <a:spcPct val="115000"/>
                        </a:lnSpc>
                        <a:spcBef>
                          <a:spcPts val="0"/>
                        </a:spcBef>
                        <a:spcAft>
                          <a:spcPts val="0"/>
                        </a:spcAft>
                      </a:pPr>
                      <a:r>
                        <a:rPr lang="en-US" sz="1800" dirty="0"/>
                        <a:t>(</a:t>
                      </a:r>
                      <a:r>
                        <a:rPr lang="en-US" sz="1800" dirty="0" err="1" smtClean="0"/>
                        <a:t>mW</a:t>
                      </a:r>
                      <a:r>
                        <a:rPr lang="en-US" sz="1800" dirty="0" smtClean="0"/>
                        <a:t>-</a:t>
                      </a:r>
                      <a:r>
                        <a:rPr lang="en-US" sz="1800" dirty="0"/>
                        <a:t>hours)</a:t>
                      </a:r>
                      <a:endParaRPr lang="en-US" sz="1800" dirty="0">
                        <a:latin typeface="Times New Roman"/>
                        <a:ea typeface="Times New Roman"/>
                        <a:cs typeface="Times New Roman"/>
                      </a:endParaRPr>
                    </a:p>
                  </a:txBody>
                  <a:tcPr marL="62994" marR="62994" marT="0" marB="0"/>
                </a:tc>
              </a:tr>
              <a:tr h="454868">
                <a:tc>
                  <a:txBody>
                    <a:bodyPr/>
                    <a:lstStyle/>
                    <a:p>
                      <a:pPr marL="0" marR="0" algn="ctr">
                        <a:lnSpc>
                          <a:spcPct val="115000"/>
                        </a:lnSpc>
                        <a:spcBef>
                          <a:spcPts val="0"/>
                        </a:spcBef>
                        <a:spcAft>
                          <a:spcPts val="0"/>
                        </a:spcAft>
                      </a:pPr>
                      <a:r>
                        <a:rPr lang="en-US" sz="1800" dirty="0" smtClean="0"/>
                        <a:t>Power Supply1</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56</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1.5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~80</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320</a:t>
                      </a:r>
                      <a:endParaRPr lang="en-US" sz="1800" dirty="0">
                        <a:latin typeface="Times New Roman"/>
                        <a:ea typeface="Times New Roman"/>
                        <a:cs typeface="Times New Roman"/>
                      </a:endParaRPr>
                    </a:p>
                  </a:txBody>
                  <a:tcPr marL="62994" marR="62994" marT="0" marB="0"/>
                </a:tc>
              </a:tr>
              <a:tr h="423354">
                <a:tc>
                  <a:txBody>
                    <a:bodyPr/>
                    <a:lstStyle/>
                    <a:p>
                      <a:pPr marL="0" marR="0" algn="ctr">
                        <a:lnSpc>
                          <a:spcPct val="115000"/>
                        </a:lnSpc>
                        <a:spcBef>
                          <a:spcPts val="0"/>
                        </a:spcBef>
                        <a:spcAft>
                          <a:spcPts val="0"/>
                        </a:spcAft>
                      </a:pPr>
                      <a:r>
                        <a:rPr lang="en-US" sz="1800" dirty="0" smtClean="0"/>
                        <a:t>Power Supply 2</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250</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1.5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~375</a:t>
                      </a:r>
                      <a:endParaRPr lang="en-US" sz="1800" dirty="0">
                        <a:latin typeface="Times New Roman"/>
                        <a:ea typeface="Times New Roman"/>
                        <a:cs typeface="Times New Roman"/>
                      </a:endParaRPr>
                    </a:p>
                  </a:txBody>
                  <a:tcPr marL="62994" marR="62994" marT="0" marB="0"/>
                </a:tc>
                <a:tc>
                  <a:txBody>
                    <a:bodyPr/>
                    <a:lstStyle/>
                    <a:p>
                      <a:pPr marL="0" marR="0" algn="ctr">
                        <a:lnSpc>
                          <a:spcPct val="115000"/>
                        </a:lnSpc>
                        <a:spcBef>
                          <a:spcPts val="0"/>
                        </a:spcBef>
                        <a:spcAft>
                          <a:spcPts val="0"/>
                        </a:spcAft>
                      </a:pPr>
                      <a:r>
                        <a:rPr lang="en-US" sz="1800" dirty="0" smtClean="0"/>
                        <a:t>1500</a:t>
                      </a:r>
                      <a:endParaRPr lang="en-US" sz="1800" dirty="0">
                        <a:latin typeface="Times New Roman"/>
                        <a:ea typeface="Times New Roman"/>
                        <a:cs typeface="Times New Roman"/>
                      </a:endParaRPr>
                    </a:p>
                  </a:txBody>
                  <a:tcPr marL="62994" marR="62994" marT="0" marB="0"/>
                </a:tc>
              </a:tr>
            </a:tbl>
          </a:graphicData>
        </a:graphic>
      </p:graphicFrame>
      <p:sp>
        <p:nvSpPr>
          <p:cNvPr id="7" name="TextBox 6"/>
          <p:cNvSpPr txBox="1"/>
          <p:nvPr/>
        </p:nvSpPr>
        <p:spPr>
          <a:xfrm>
            <a:off x="3071953" y="3268313"/>
            <a:ext cx="6072047" cy="369332"/>
          </a:xfrm>
          <a:prstGeom prst="rect">
            <a:avLst/>
          </a:prstGeom>
          <a:noFill/>
        </p:spPr>
        <p:txBody>
          <a:bodyPr wrap="square" rtlCol="0">
            <a:spAutoFit/>
          </a:bodyPr>
          <a:lstStyle/>
          <a:p>
            <a:r>
              <a:rPr lang="en-US" dirty="0" smtClean="0"/>
              <a:t>Power supply  Requirements</a:t>
            </a:r>
            <a:endParaRPr lang="en-US" dirty="0"/>
          </a:p>
        </p:txBody>
      </p:sp>
      <p:sp>
        <p:nvSpPr>
          <p:cNvPr id="8" name="TextBox 7"/>
          <p:cNvSpPr txBox="1"/>
          <p:nvPr/>
        </p:nvSpPr>
        <p:spPr>
          <a:xfrm>
            <a:off x="2209110" y="5689919"/>
            <a:ext cx="5039948" cy="369332"/>
          </a:xfrm>
          <a:prstGeom prst="rect">
            <a:avLst/>
          </a:prstGeom>
          <a:noFill/>
        </p:spPr>
        <p:txBody>
          <a:bodyPr wrap="square" rtlCol="0">
            <a:spAutoFit/>
          </a:bodyPr>
          <a:lstStyle/>
          <a:p>
            <a:r>
              <a:rPr lang="en-US" dirty="0" smtClean="0"/>
              <a:t>Requirements for Each Battery in the Power Supply</a:t>
            </a:r>
            <a:endParaRPr lang="en-US" dirty="0"/>
          </a:p>
        </p:txBody>
      </p:sp>
    </p:spTree>
    <p:extLst>
      <p:ext uri="{BB962C8B-B14F-4D97-AF65-F5344CB8AC3E}">
        <p14:creationId xmlns:p14="http://schemas.microsoft.com/office/powerpoint/2010/main" val="18865042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design</a:t>
            </a:r>
            <a:endParaRPr lang="en-US"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29664874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Storage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499753476"/>
              </p:ext>
            </p:extLst>
          </p:nvPr>
        </p:nvGraphicFramePr>
        <p:xfrm>
          <a:off x="381000" y="1295401"/>
          <a:ext cx="8458200" cy="2895599"/>
        </p:xfrm>
        <a:graphic>
          <a:graphicData uri="http://schemas.openxmlformats.org/drawingml/2006/table">
            <a:tbl>
              <a:tblPr firstRow="1" firstCol="1" bandRow="1"/>
              <a:tblGrid>
                <a:gridCol w="2068656"/>
                <a:gridCol w="1188294"/>
                <a:gridCol w="1342258"/>
                <a:gridCol w="1134998"/>
                <a:gridCol w="947476"/>
                <a:gridCol w="888259"/>
                <a:gridCol w="888259"/>
              </a:tblGrid>
              <a:tr h="761999">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b="1" i="1">
                          <a:effectLst/>
                          <a:latin typeface="Times New Roman"/>
                          <a:ea typeface="Times New Roman"/>
                        </a:rPr>
                        <a:t>Data Type</a:t>
                      </a:r>
                      <a:endParaRPr lang="en-US" sz="2000" i="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b="1" i="1">
                          <a:effectLst/>
                          <a:latin typeface="Times New Roman"/>
                          <a:ea typeface="Times New Roman"/>
                        </a:rPr>
                        <a:t>Minimum</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b="1" i="1">
                          <a:effectLst/>
                          <a:latin typeface="Times New Roman"/>
                          <a:ea typeface="Times New Roman"/>
                        </a:rPr>
                        <a:t>Maximum</a:t>
                      </a:r>
                      <a:endParaRPr lang="en-US" sz="2000" i="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b="1" i="1">
                          <a:effectLst/>
                          <a:latin typeface="Times New Roman"/>
                          <a:ea typeface="Times New Roman"/>
                        </a:rPr>
                        <a:t>Precision</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b="1" i="1">
                          <a:effectLst/>
                          <a:latin typeface="Times New Roman"/>
                          <a:ea typeface="Times New Roman"/>
                        </a:rPr>
                        <a:t># steps</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b="1" i="1">
                          <a:effectLst/>
                          <a:latin typeface="Times New Roman"/>
                          <a:ea typeface="Times New Roman"/>
                        </a:rPr>
                        <a:t># bytes</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b="1" i="1">
                          <a:effectLst/>
                          <a:latin typeface="Times New Roman"/>
                          <a:ea typeface="Times New Roman"/>
                        </a:rPr>
                        <a:t>Total Bytes</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Pressure</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0.008</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1</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0.004</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248</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1</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1</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982">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Temperature x2</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-70</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en-US" sz="2000" i="0" dirty="0" smtClean="0">
                          <a:effectLst/>
                          <a:latin typeface="Times New Roman"/>
                          <a:ea typeface="Times New Roman"/>
                        </a:rPr>
                        <a:t>30</a:t>
                      </a:r>
                      <a:endParaRPr lang="en-US" sz="2000" i="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0.5</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240</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1</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2</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00">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Humidity x2</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0</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100</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en-US" sz="2000" i="0" dirty="0" smtClean="0">
                          <a:effectLst/>
                          <a:latin typeface="Times New Roman"/>
                          <a:ea typeface="Times New Roman"/>
                        </a:rPr>
                        <a:t>0.5</a:t>
                      </a:r>
                      <a:endParaRPr lang="en-US" sz="2000" i="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en-US" sz="2000" i="0" dirty="0" smtClean="0">
                          <a:effectLst/>
                          <a:latin typeface="Times New Roman"/>
                          <a:ea typeface="Times New Roman"/>
                        </a:rPr>
                        <a:t>2</a:t>
                      </a:r>
                      <a:r>
                        <a:rPr lang="x-none" sz="2000" i="0" smtClean="0">
                          <a:effectLst/>
                          <a:latin typeface="Times New Roman"/>
                          <a:ea typeface="Times New Roman"/>
                        </a:rPr>
                        <a:t>00</a:t>
                      </a:r>
                      <a:endParaRPr lang="en-US" sz="2000" i="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1</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2</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00">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smtClean="0">
                          <a:effectLst/>
                          <a:latin typeface="Times New Roman"/>
                          <a:ea typeface="Times New Roman"/>
                        </a:rPr>
                        <a:t>Timestamp</a:t>
                      </a:r>
                      <a:endParaRPr lang="en-US" sz="2000" i="0" dirty="0" smtClean="0">
                        <a:effectLst/>
                        <a:latin typeface="Times New Roman"/>
                        <a:ea typeface="Times New Roman"/>
                      </a:endParaRPr>
                    </a:p>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smtClean="0">
                          <a:effectLst/>
                          <a:latin typeface="Times New Roman"/>
                          <a:ea typeface="Times New Roman"/>
                        </a:rPr>
                        <a:t>(</a:t>
                      </a:r>
                      <a:r>
                        <a:rPr lang="x-none" sz="2000" i="0">
                          <a:effectLst/>
                          <a:latin typeface="Times New Roman"/>
                          <a:ea typeface="Times New Roman"/>
                        </a:rPr>
                        <a:t>H,M,S)</a:t>
                      </a:r>
                      <a:endParaRPr lang="en-US" sz="2000" i="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0</a:t>
                      </a:r>
                      <a:endParaRPr lang="en-US" sz="2000" i="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60</a:t>
                      </a:r>
                      <a:endParaRPr lang="en-US" sz="2000" i="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1</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60</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3</a:t>
                      </a:r>
                      <a:endParaRPr lang="en-US" sz="2000" i="1">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 algn="l"/>
                          <a:tab pos="1600200" algn="l"/>
                          <a:tab pos="2971800" algn="ctr"/>
                          <a:tab pos="5829300" algn="r"/>
                          <a:tab pos="114300" algn="l"/>
                          <a:tab pos="1600200" algn="l"/>
                          <a:tab pos="1943100" algn="l"/>
                          <a:tab pos="2971800" algn="ctr"/>
                          <a:tab pos="5829300" algn="r"/>
                        </a:tabLst>
                      </a:pPr>
                      <a:r>
                        <a:rPr lang="x-none" sz="2000" i="0">
                          <a:effectLst/>
                          <a:latin typeface="Times New Roman"/>
                          <a:ea typeface="Times New Roman"/>
                        </a:rPr>
                        <a:t>3</a:t>
                      </a:r>
                      <a:endParaRPr lang="en-US" sz="2000" i="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284018" y="4400145"/>
            <a:ext cx="4287982" cy="1015663"/>
          </a:xfrm>
          <a:prstGeom prst="rect">
            <a:avLst/>
          </a:prstGeom>
          <a:noFill/>
        </p:spPr>
        <p:txBody>
          <a:bodyPr wrap="square" rtlCol="0">
            <a:spAutoFit/>
          </a:bodyPr>
          <a:lstStyle/>
          <a:p>
            <a:r>
              <a:rPr lang="en-US" sz="2000" dirty="0" smtClean="0"/>
              <a:t>1 Data point every 6 seconds (10/min)</a:t>
            </a:r>
          </a:p>
          <a:p>
            <a:r>
              <a:rPr lang="en-US" sz="2000" dirty="0" smtClean="0"/>
              <a:t>100 minutes ascent – 1000 data points</a:t>
            </a:r>
          </a:p>
          <a:p>
            <a:r>
              <a:rPr lang="en-US" sz="2000" dirty="0" smtClean="0"/>
              <a:t>Storage needed – 8000 bytes</a:t>
            </a:r>
          </a:p>
        </p:txBody>
      </p:sp>
      <p:sp>
        <p:nvSpPr>
          <p:cNvPr id="7" name="TextBox 6"/>
          <p:cNvSpPr txBox="1"/>
          <p:nvPr/>
        </p:nvSpPr>
        <p:spPr>
          <a:xfrm>
            <a:off x="4572000" y="4391561"/>
            <a:ext cx="4343400" cy="1015663"/>
          </a:xfrm>
          <a:prstGeom prst="rect">
            <a:avLst/>
          </a:prstGeom>
          <a:noFill/>
        </p:spPr>
        <p:txBody>
          <a:bodyPr wrap="square" rtlCol="0">
            <a:spAutoFit/>
          </a:bodyPr>
          <a:lstStyle/>
          <a:p>
            <a:r>
              <a:rPr lang="en-US" sz="2000" dirty="0" smtClean="0"/>
              <a:t>EEPROM storage – 8191 bytes </a:t>
            </a:r>
          </a:p>
          <a:p>
            <a:r>
              <a:rPr lang="en-US" sz="2000" dirty="0" smtClean="0"/>
              <a:t>Total time to take data – </a:t>
            </a:r>
            <a:r>
              <a:rPr lang="en-US" sz="2000" dirty="0" smtClean="0">
                <a:solidFill>
                  <a:srgbClr val="FF0000"/>
                </a:solidFill>
              </a:rPr>
              <a:t>102 minutes</a:t>
            </a:r>
          </a:p>
          <a:p>
            <a:r>
              <a:rPr lang="en-US" sz="2000" dirty="0" smtClean="0"/>
              <a:t>Total time to take data – </a:t>
            </a:r>
            <a:r>
              <a:rPr lang="en-US" sz="2000" dirty="0" smtClean="0">
                <a:solidFill>
                  <a:srgbClr val="00B050"/>
                </a:solidFill>
              </a:rPr>
              <a:t>408 minutes</a:t>
            </a:r>
          </a:p>
        </p:txBody>
      </p:sp>
      <p:sp>
        <p:nvSpPr>
          <p:cNvPr id="8" name="Content Placeholder 2"/>
          <p:cNvSpPr>
            <a:spLocks noGrp="1"/>
          </p:cNvSpPr>
          <p:nvPr>
            <p:ph idx="1"/>
          </p:nvPr>
        </p:nvSpPr>
        <p:spPr>
          <a:xfrm>
            <a:off x="457200" y="5765226"/>
            <a:ext cx="2819400" cy="505260"/>
          </a:xfrm>
        </p:spPr>
        <p:txBody>
          <a:bodyPr>
            <a:normAutofit/>
          </a:bodyPr>
          <a:lstStyle/>
          <a:p>
            <a:r>
              <a:rPr lang="en-US" sz="2000" dirty="0" smtClean="0"/>
              <a:t>Secure Digital: 2$/GB</a:t>
            </a:r>
          </a:p>
        </p:txBody>
      </p:sp>
      <p:sp>
        <p:nvSpPr>
          <p:cNvPr id="4" name="TextBox 3"/>
          <p:cNvSpPr txBox="1"/>
          <p:nvPr/>
        </p:nvSpPr>
        <p:spPr>
          <a:xfrm>
            <a:off x="457200" y="6162304"/>
            <a:ext cx="4343400" cy="707886"/>
          </a:xfrm>
          <a:prstGeom prst="rect">
            <a:avLst/>
          </a:prstGeom>
          <a:noFill/>
        </p:spPr>
        <p:txBody>
          <a:bodyPr wrap="square" rtlCol="0">
            <a:spAutoFit/>
          </a:bodyPr>
          <a:lstStyle/>
          <a:p>
            <a:pPr marL="285750" indent="-285750">
              <a:buFont typeface="Arial" pitchFamily="34" charset="0"/>
              <a:buChar char="•"/>
            </a:pPr>
            <a:r>
              <a:rPr lang="en-US" sz="2000" dirty="0"/>
              <a:t>Flash </a:t>
            </a:r>
            <a:r>
              <a:rPr lang="en-US" sz="2000" dirty="0" smtClean="0"/>
              <a:t>memory: 2.5</a:t>
            </a:r>
            <a:r>
              <a:rPr lang="en-US" sz="2000" dirty="0"/>
              <a:t>$/GB</a:t>
            </a:r>
          </a:p>
          <a:p>
            <a:endParaRPr lang="en-US" sz="2000" dirty="0"/>
          </a:p>
        </p:txBody>
      </p:sp>
    </p:spTree>
    <p:extLst>
      <p:ext uri="{BB962C8B-B14F-4D97-AF65-F5344CB8AC3E}">
        <p14:creationId xmlns:p14="http://schemas.microsoft.com/office/powerpoint/2010/main" val="27451973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281" y="-304800"/>
            <a:ext cx="8229600" cy="1143000"/>
          </a:xfrm>
        </p:spPr>
        <p:txBody>
          <a:bodyPr/>
          <a:lstStyle/>
          <a:p>
            <a:r>
              <a:rPr lang="en-US" dirty="0" smtClean="0"/>
              <a:t>During Flight Flowchart</a:t>
            </a:r>
            <a:endParaRPr lang="en-US" dirty="0"/>
          </a:p>
        </p:txBody>
      </p:sp>
      <p:pic>
        <p:nvPicPr>
          <p:cNvPr id="3074" name="Picture 2" descr="Flowchart_during_fligh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836013"/>
            <a:ext cx="5105400" cy="5945787"/>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4" name="Content Placeholder 2"/>
          <p:cNvSpPr>
            <a:spLocks noGrp="1"/>
          </p:cNvSpPr>
          <p:nvPr>
            <p:ph idx="1"/>
          </p:nvPr>
        </p:nvSpPr>
        <p:spPr>
          <a:xfrm>
            <a:off x="5257800" y="838200"/>
            <a:ext cx="3733800" cy="5287963"/>
          </a:xfrm>
        </p:spPr>
        <p:txBody>
          <a:bodyPr>
            <a:normAutofit fontScale="92500"/>
          </a:bodyPr>
          <a:lstStyle/>
          <a:p>
            <a:pPr lvl="0"/>
            <a:r>
              <a:rPr lang="en-US" dirty="0" smtClean="0"/>
              <a:t>Must take data every six seconds</a:t>
            </a:r>
          </a:p>
          <a:p>
            <a:r>
              <a:rPr lang="en-US" dirty="0" smtClean="0"/>
              <a:t>Stores data in raw ADC counts</a:t>
            </a:r>
          </a:p>
          <a:p>
            <a:endParaRPr lang="en-US" dirty="0" smtClean="0"/>
          </a:p>
          <a:p>
            <a:r>
              <a:rPr lang="en-US" dirty="0" smtClean="0"/>
              <a:t>Can’t run out of memory before ascent is over</a:t>
            </a:r>
          </a:p>
          <a:p>
            <a:r>
              <a:rPr lang="en-US" dirty="0" smtClean="0"/>
              <a:t>Can’t overwrite data if the power restarts</a:t>
            </a:r>
            <a:endParaRPr lang="en-US" dirty="0"/>
          </a:p>
        </p:txBody>
      </p:sp>
    </p:spTree>
    <p:extLst>
      <p:ext uri="{BB962C8B-B14F-4D97-AF65-F5344CB8AC3E}">
        <p14:creationId xmlns:p14="http://schemas.microsoft.com/office/powerpoint/2010/main" val="670505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Organization and Responsibilities</a:t>
            </a:r>
            <a:endParaRPr lang="en-US" dirty="0"/>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42127803"/>
              </p:ext>
            </p:extLst>
          </p:nvPr>
        </p:nvGraphicFramePr>
        <p:xfrm>
          <a:off x="0" y="1752600"/>
          <a:ext cx="9144000" cy="5105399"/>
        </p:xfrm>
        <a:graphic>
          <a:graphicData uri="http://schemas.openxmlformats.org/drawingml/2006/table">
            <a:tbl>
              <a:tblPr firstRow="1" firstCol="1" bandRow="1">
                <a:tableStyleId>{00A15C55-8517-42AA-B614-E9B94910E393}</a:tableStyleId>
              </a:tblPr>
              <a:tblGrid>
                <a:gridCol w="2458368"/>
                <a:gridCol w="3475625"/>
                <a:gridCol w="3210007"/>
              </a:tblGrid>
              <a:tr h="861192">
                <a:tc>
                  <a:txBody>
                    <a:bodyPr/>
                    <a:lstStyle/>
                    <a:p>
                      <a:pPr marL="0" marR="0">
                        <a:spcBef>
                          <a:spcPts val="0"/>
                        </a:spcBef>
                        <a:spcAft>
                          <a:spcPts val="0"/>
                        </a:spcAft>
                        <a:tabLst>
                          <a:tab pos="114300" algn="l"/>
                          <a:tab pos="1600200" algn="l"/>
                          <a:tab pos="2971800" algn="ctr"/>
                          <a:tab pos="5829300" algn="r"/>
                        </a:tabLst>
                      </a:pPr>
                      <a:r>
                        <a:rPr lang="en-US" sz="2400" dirty="0">
                          <a:effectLst/>
                          <a:latin typeface="+mn-lt"/>
                        </a:rPr>
                        <a:t>Member</a:t>
                      </a:r>
                      <a:endParaRPr lang="en-US" sz="2400" i="1" dirty="0">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dirty="0" smtClean="0">
                          <a:effectLst/>
                          <a:latin typeface="+mn-lt"/>
                        </a:rPr>
                        <a:t>Primary Responsibility </a:t>
                      </a:r>
                      <a:endParaRPr lang="en-US" sz="2400" i="1" dirty="0">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i="0" dirty="0" smtClean="0">
                          <a:effectLst/>
                          <a:latin typeface="+mn-lt"/>
                          <a:ea typeface="Times New Roman"/>
                        </a:rPr>
                        <a:t>Secondary</a:t>
                      </a:r>
                      <a:r>
                        <a:rPr lang="en-US" sz="2400" i="0" baseline="0" dirty="0" smtClean="0">
                          <a:effectLst/>
                          <a:latin typeface="+mn-lt"/>
                          <a:ea typeface="Times New Roman"/>
                        </a:rPr>
                        <a:t> Responsibility </a:t>
                      </a:r>
                      <a:endParaRPr lang="en-US" sz="2400" i="0" dirty="0">
                        <a:effectLst/>
                        <a:latin typeface="+mn-lt"/>
                        <a:ea typeface="Times New Roman"/>
                      </a:endParaRPr>
                    </a:p>
                  </a:txBody>
                  <a:tcPr marL="68580" marR="68580" marT="0" marB="0"/>
                </a:tc>
              </a:tr>
              <a:tr h="852641">
                <a:tc>
                  <a:txBody>
                    <a:bodyPr/>
                    <a:lstStyle/>
                    <a:p>
                      <a:pPr marL="0" marR="0">
                        <a:spcBef>
                          <a:spcPts val="0"/>
                        </a:spcBef>
                        <a:spcAft>
                          <a:spcPts val="0"/>
                        </a:spcAft>
                        <a:tabLst>
                          <a:tab pos="114300" algn="l"/>
                          <a:tab pos="1600200" algn="l"/>
                          <a:tab pos="2971800" algn="ctr"/>
                          <a:tab pos="5829300" algn="r"/>
                        </a:tabLst>
                      </a:pPr>
                      <a:r>
                        <a:rPr lang="en-US" sz="2400" dirty="0">
                          <a:effectLst/>
                          <a:latin typeface="+mn-lt"/>
                        </a:rPr>
                        <a:t>Hannah Gardiner</a:t>
                      </a:r>
                      <a:endParaRPr lang="en-US" sz="2400" i="1" dirty="0">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dirty="0">
                          <a:effectLst/>
                          <a:latin typeface="+mn-lt"/>
                        </a:rPr>
                        <a:t>Project </a:t>
                      </a:r>
                      <a:r>
                        <a:rPr lang="en-US" sz="2400" dirty="0" smtClean="0">
                          <a:effectLst/>
                          <a:latin typeface="+mn-lt"/>
                        </a:rPr>
                        <a:t>Management and editing </a:t>
                      </a:r>
                      <a:endParaRPr lang="en-US" sz="2400" i="1" dirty="0">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i="0" dirty="0" smtClean="0">
                          <a:effectLst/>
                          <a:latin typeface="+mn-lt"/>
                          <a:ea typeface="Times New Roman"/>
                        </a:rPr>
                        <a:t>Testing</a:t>
                      </a:r>
                      <a:r>
                        <a:rPr lang="en-US" sz="2400" i="0" baseline="0" dirty="0" smtClean="0">
                          <a:effectLst/>
                          <a:latin typeface="+mn-lt"/>
                          <a:ea typeface="Times New Roman"/>
                        </a:rPr>
                        <a:t> and implementation</a:t>
                      </a:r>
                      <a:endParaRPr lang="en-US" sz="2400" i="0" dirty="0">
                        <a:effectLst/>
                        <a:latin typeface="+mn-lt"/>
                        <a:ea typeface="Times New Roman"/>
                      </a:endParaRPr>
                    </a:p>
                  </a:txBody>
                  <a:tcPr marL="68580" marR="68580" marT="0" marB="0"/>
                </a:tc>
              </a:tr>
              <a:tr h="872208">
                <a:tc>
                  <a:txBody>
                    <a:bodyPr/>
                    <a:lstStyle/>
                    <a:p>
                      <a:pPr marL="0" marR="0">
                        <a:spcBef>
                          <a:spcPts val="0"/>
                        </a:spcBef>
                        <a:spcAft>
                          <a:spcPts val="0"/>
                        </a:spcAft>
                        <a:tabLst>
                          <a:tab pos="114300" algn="l"/>
                          <a:tab pos="1600200" algn="l"/>
                          <a:tab pos="2971800" algn="ctr"/>
                          <a:tab pos="5829300" algn="r"/>
                        </a:tabLst>
                      </a:pPr>
                      <a:r>
                        <a:rPr lang="en-US" sz="2400" dirty="0">
                          <a:effectLst/>
                          <a:latin typeface="+mn-lt"/>
                        </a:rPr>
                        <a:t>Bill Freeman</a:t>
                      </a:r>
                      <a:endParaRPr lang="en-US" sz="2400" i="1" dirty="0">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dirty="0">
                          <a:effectLst/>
                          <a:latin typeface="+mn-lt"/>
                        </a:rPr>
                        <a:t>Software Design</a:t>
                      </a:r>
                      <a:endParaRPr lang="en-US" sz="2400" i="1" dirty="0">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i="0" dirty="0" smtClean="0">
                          <a:effectLst/>
                          <a:latin typeface="+mn-lt"/>
                          <a:ea typeface="Times New Roman"/>
                        </a:rPr>
                        <a:t>Electrical Design and editing</a:t>
                      </a:r>
                      <a:endParaRPr lang="en-US" sz="2400" i="0" dirty="0">
                        <a:effectLst/>
                        <a:latin typeface="+mn-lt"/>
                        <a:ea typeface="Times New Roman"/>
                      </a:endParaRPr>
                    </a:p>
                  </a:txBody>
                  <a:tcPr marL="68580" marR="68580" marT="0" marB="0"/>
                </a:tc>
              </a:tr>
              <a:tr h="784986">
                <a:tc>
                  <a:txBody>
                    <a:bodyPr/>
                    <a:lstStyle/>
                    <a:p>
                      <a:pPr marL="0" marR="0">
                        <a:spcBef>
                          <a:spcPts val="0"/>
                        </a:spcBef>
                        <a:spcAft>
                          <a:spcPts val="0"/>
                        </a:spcAft>
                        <a:tabLst>
                          <a:tab pos="114300" algn="l"/>
                          <a:tab pos="1600200" algn="l"/>
                          <a:tab pos="2971800" algn="ctr"/>
                          <a:tab pos="5829300" algn="r"/>
                        </a:tabLst>
                      </a:pPr>
                      <a:r>
                        <a:rPr lang="en-US" sz="2400">
                          <a:effectLst/>
                          <a:latin typeface="+mn-lt"/>
                        </a:rPr>
                        <a:t>Randy Dupuis</a:t>
                      </a:r>
                      <a:endParaRPr lang="en-US" sz="2400" i="1">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dirty="0">
                          <a:effectLst/>
                          <a:latin typeface="+mn-lt"/>
                        </a:rPr>
                        <a:t>Electrical Design</a:t>
                      </a:r>
                      <a:endParaRPr lang="en-US" sz="2400" i="1" dirty="0">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i="0" dirty="0" smtClean="0">
                          <a:effectLst/>
                          <a:latin typeface="+mn-lt"/>
                          <a:ea typeface="Times New Roman"/>
                        </a:rPr>
                        <a:t>Software</a:t>
                      </a:r>
                      <a:r>
                        <a:rPr lang="en-US" sz="2400" i="0" baseline="0" dirty="0" smtClean="0">
                          <a:effectLst/>
                          <a:latin typeface="+mn-lt"/>
                          <a:ea typeface="Times New Roman"/>
                        </a:rPr>
                        <a:t> Design</a:t>
                      </a:r>
                      <a:endParaRPr lang="en-US" sz="2400" i="0" dirty="0">
                        <a:effectLst/>
                        <a:latin typeface="+mn-lt"/>
                        <a:ea typeface="Times New Roman"/>
                      </a:endParaRPr>
                    </a:p>
                  </a:txBody>
                  <a:tcPr marL="68580" marR="68580" marT="0" marB="0"/>
                </a:tc>
              </a:tr>
              <a:tr h="784986">
                <a:tc>
                  <a:txBody>
                    <a:bodyPr/>
                    <a:lstStyle/>
                    <a:p>
                      <a:pPr marL="0" marR="0">
                        <a:spcBef>
                          <a:spcPts val="0"/>
                        </a:spcBef>
                        <a:spcAft>
                          <a:spcPts val="0"/>
                        </a:spcAft>
                        <a:tabLst>
                          <a:tab pos="114300" algn="l"/>
                          <a:tab pos="1600200" algn="l"/>
                          <a:tab pos="2971800" algn="ctr"/>
                          <a:tab pos="5829300" algn="r"/>
                        </a:tabLst>
                      </a:pPr>
                      <a:r>
                        <a:rPr lang="en-US" sz="2400">
                          <a:effectLst/>
                          <a:latin typeface="+mn-lt"/>
                        </a:rPr>
                        <a:t>Andrea Spring</a:t>
                      </a:r>
                      <a:endParaRPr lang="en-US" sz="2400" i="1">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dirty="0">
                          <a:effectLst/>
                          <a:latin typeface="+mn-lt"/>
                        </a:rPr>
                        <a:t>Mechanical Design</a:t>
                      </a:r>
                      <a:endParaRPr lang="en-US" sz="2400" i="1" dirty="0">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i="0" dirty="0" smtClean="0">
                          <a:effectLst/>
                          <a:latin typeface="+mn-lt"/>
                          <a:ea typeface="Times New Roman"/>
                        </a:rPr>
                        <a:t>Project</a:t>
                      </a:r>
                      <a:r>
                        <a:rPr lang="en-US" sz="2400" i="0" baseline="0" dirty="0" smtClean="0">
                          <a:effectLst/>
                          <a:latin typeface="+mn-lt"/>
                          <a:ea typeface="Times New Roman"/>
                        </a:rPr>
                        <a:t> Management</a:t>
                      </a:r>
                      <a:endParaRPr lang="en-US" sz="2400" i="0" dirty="0">
                        <a:effectLst/>
                        <a:latin typeface="+mn-lt"/>
                        <a:ea typeface="Times New Roman"/>
                      </a:endParaRPr>
                    </a:p>
                  </a:txBody>
                  <a:tcPr marL="68580" marR="68580" marT="0" marB="0"/>
                </a:tc>
              </a:tr>
              <a:tr h="949386">
                <a:tc>
                  <a:txBody>
                    <a:bodyPr/>
                    <a:lstStyle/>
                    <a:p>
                      <a:pPr marL="0" marR="0">
                        <a:spcBef>
                          <a:spcPts val="0"/>
                        </a:spcBef>
                        <a:spcAft>
                          <a:spcPts val="0"/>
                        </a:spcAft>
                        <a:tabLst>
                          <a:tab pos="114300" algn="l"/>
                          <a:tab pos="1600200" algn="l"/>
                          <a:tab pos="2971800" algn="ctr"/>
                          <a:tab pos="5829300" algn="r"/>
                        </a:tabLst>
                      </a:pPr>
                      <a:r>
                        <a:rPr lang="en-US" sz="2400" dirty="0">
                          <a:effectLst/>
                          <a:latin typeface="+mn-lt"/>
                        </a:rPr>
                        <a:t>Corey Myers</a:t>
                      </a:r>
                      <a:endParaRPr lang="en-US" sz="2400" i="1" dirty="0">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dirty="0">
                          <a:effectLst/>
                          <a:latin typeface="+mn-lt"/>
                        </a:rPr>
                        <a:t>Testing and Implementation</a:t>
                      </a:r>
                      <a:endParaRPr lang="en-US" sz="2400" i="1" dirty="0">
                        <a:effectLst/>
                        <a:latin typeface="+mn-lt"/>
                        <a:ea typeface="Times New Roman"/>
                      </a:endParaRPr>
                    </a:p>
                  </a:txBody>
                  <a:tcPr marL="68580" marR="68580" marT="0" marB="0"/>
                </a:tc>
                <a:tc>
                  <a:txBody>
                    <a:bodyPr/>
                    <a:lstStyle/>
                    <a:p>
                      <a:pPr marL="0" marR="0">
                        <a:spcBef>
                          <a:spcPts val="0"/>
                        </a:spcBef>
                        <a:spcAft>
                          <a:spcPts val="0"/>
                        </a:spcAft>
                        <a:tabLst>
                          <a:tab pos="114300" algn="l"/>
                          <a:tab pos="1600200" algn="l"/>
                          <a:tab pos="2971800" algn="ctr"/>
                          <a:tab pos="5829300" algn="r"/>
                        </a:tabLst>
                      </a:pPr>
                      <a:r>
                        <a:rPr lang="en-US" sz="2400" i="0" dirty="0" smtClean="0">
                          <a:effectLst/>
                          <a:latin typeface="+mn-lt"/>
                          <a:ea typeface="Times New Roman"/>
                        </a:rPr>
                        <a:t>Mechanical Design</a:t>
                      </a:r>
                      <a:endParaRPr lang="en-US" sz="2400" i="0" dirty="0">
                        <a:effectLst/>
                        <a:latin typeface="+mn-lt"/>
                        <a:ea typeface="Times New Roman"/>
                      </a:endParaRPr>
                    </a:p>
                  </a:txBody>
                  <a:tcPr marL="68580" marR="68580" marT="0" marB="0"/>
                </a:tc>
              </a:tr>
            </a:tbl>
          </a:graphicData>
        </a:graphic>
      </p:graphicFrame>
    </p:spTree>
    <p:extLst>
      <p:ext uri="{BB962C8B-B14F-4D97-AF65-F5344CB8AC3E}">
        <p14:creationId xmlns:p14="http://schemas.microsoft.com/office/powerpoint/2010/main" val="10587697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Pre Flight Flowchart</a:t>
            </a:r>
            <a:endParaRPr lang="en-US" dirty="0"/>
          </a:p>
        </p:txBody>
      </p:sp>
      <p:pic>
        <p:nvPicPr>
          <p:cNvPr id="2051" name="Picture 3" descr="Flowchart_pre_fligh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577793"/>
            <a:ext cx="2743200" cy="606271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4" name="Content Placeholder 2"/>
          <p:cNvSpPr>
            <a:spLocks noGrp="1"/>
          </p:cNvSpPr>
          <p:nvPr>
            <p:ph idx="1"/>
          </p:nvPr>
        </p:nvSpPr>
        <p:spPr>
          <a:xfrm>
            <a:off x="3810000" y="1600200"/>
            <a:ext cx="4876800" cy="4525963"/>
          </a:xfrm>
        </p:spPr>
        <p:txBody>
          <a:bodyPr>
            <a:normAutofit fontScale="92500"/>
          </a:bodyPr>
          <a:lstStyle/>
          <a:p>
            <a:pPr lvl="0"/>
            <a:r>
              <a:rPr lang="en-US" dirty="0" smtClean="0"/>
              <a:t>Must be able to calibrate Real Time Clock (RTC)</a:t>
            </a:r>
          </a:p>
          <a:p>
            <a:r>
              <a:rPr lang="en-US" dirty="0" err="1" smtClean="0"/>
              <a:t>LaACES</a:t>
            </a:r>
            <a:r>
              <a:rPr lang="en-US" dirty="0" smtClean="0"/>
              <a:t> Management will provide a flight profile of altitude </a:t>
            </a:r>
            <a:r>
              <a:rPr lang="en-US" dirty="0" err="1" smtClean="0"/>
              <a:t>vs</a:t>
            </a:r>
            <a:r>
              <a:rPr lang="en-US" dirty="0" smtClean="0"/>
              <a:t> time</a:t>
            </a:r>
          </a:p>
          <a:p>
            <a:r>
              <a:rPr lang="en-US" dirty="0" smtClean="0"/>
              <a:t>This program sets the time and allows for the During Flight program to start at the correct location</a:t>
            </a:r>
            <a:endParaRPr lang="en-US" dirty="0"/>
          </a:p>
        </p:txBody>
      </p:sp>
    </p:spTree>
    <p:extLst>
      <p:ext uri="{BB962C8B-B14F-4D97-AF65-F5344CB8AC3E}">
        <p14:creationId xmlns:p14="http://schemas.microsoft.com/office/powerpoint/2010/main" val="5647705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Post Flight Flowchart</a:t>
            </a:r>
            <a:endParaRPr lang="en-US" dirty="0"/>
          </a:p>
        </p:txBody>
      </p:sp>
      <p:sp>
        <p:nvSpPr>
          <p:cNvPr id="4" name="Content Placeholder 2"/>
          <p:cNvSpPr>
            <a:spLocks noGrp="1"/>
          </p:cNvSpPr>
          <p:nvPr>
            <p:ph idx="1"/>
          </p:nvPr>
        </p:nvSpPr>
        <p:spPr>
          <a:xfrm>
            <a:off x="5029200" y="990600"/>
            <a:ext cx="3886200" cy="5334000"/>
          </a:xfrm>
        </p:spPr>
        <p:txBody>
          <a:bodyPr>
            <a:normAutofit fontScale="92500"/>
          </a:bodyPr>
          <a:lstStyle/>
          <a:p>
            <a:pPr lvl="0"/>
            <a:r>
              <a:rPr lang="en-US" dirty="0" smtClean="0"/>
              <a:t>Must be able to read out all data to debug screen</a:t>
            </a:r>
          </a:p>
          <a:p>
            <a:r>
              <a:rPr lang="en-US" dirty="0" smtClean="0"/>
              <a:t>Excel data sheet will contain conversions from ADC counts to atmospheres, kelvin, and % humidity</a:t>
            </a:r>
          </a:p>
          <a:p>
            <a:r>
              <a:rPr lang="en-US" dirty="0" smtClean="0"/>
              <a:t>Excel sheet will also convert timestamps into altitude</a:t>
            </a:r>
            <a:endParaRPr lang="en-US" dirty="0"/>
          </a:p>
        </p:txBody>
      </p:sp>
      <p:grpSp>
        <p:nvGrpSpPr>
          <p:cNvPr id="6" name="Group 5"/>
          <p:cNvGrpSpPr/>
          <p:nvPr/>
        </p:nvGrpSpPr>
        <p:grpSpPr>
          <a:xfrm>
            <a:off x="609600" y="1004945"/>
            <a:ext cx="4267200" cy="4545984"/>
            <a:chOff x="609600" y="1004945"/>
            <a:chExt cx="4267200" cy="4545984"/>
          </a:xfrm>
        </p:grpSpPr>
        <p:pic>
          <p:nvPicPr>
            <p:cNvPr id="4098" name="Picture 2" descr="Flowchart_post_flight"/>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67559"/>
            <a:stretch/>
          </p:blipFill>
          <p:spPr bwMode="auto">
            <a:xfrm>
              <a:off x="609600" y="1004945"/>
              <a:ext cx="4267200" cy="1729377"/>
            </a:xfrm>
            <a:prstGeom prst="rect">
              <a:avLst/>
            </a:prstGeom>
            <a:noFill/>
            <a:ln w="1905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 name="Picture 2" descr="Flowchart_post_flight"/>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47163"/>
            <a:stretch/>
          </p:blipFill>
          <p:spPr bwMode="auto">
            <a:xfrm>
              <a:off x="609600" y="2734322"/>
              <a:ext cx="4267200" cy="2816607"/>
            </a:xfrm>
            <a:prstGeom prst="rect">
              <a:avLst/>
            </a:prstGeom>
            <a:noFill/>
            <a:ln w="1905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 name="Rectangle 2"/>
            <p:cNvSpPr/>
            <p:nvPr/>
          </p:nvSpPr>
          <p:spPr>
            <a:xfrm>
              <a:off x="609600" y="2590800"/>
              <a:ext cx="1371600" cy="1435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209800" y="2618173"/>
              <a:ext cx="2590800" cy="1435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303313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Flight Data Processing</a:t>
            </a:r>
            <a:endParaRPr lang="en-US" dirty="0"/>
          </a:p>
        </p:txBody>
      </p:sp>
      <p:sp>
        <p:nvSpPr>
          <p:cNvPr id="3" name="Content Placeholder 2"/>
          <p:cNvSpPr>
            <a:spLocks noGrp="1"/>
          </p:cNvSpPr>
          <p:nvPr>
            <p:ph idx="1"/>
          </p:nvPr>
        </p:nvSpPr>
        <p:spPr/>
        <p:txBody>
          <a:bodyPr>
            <a:normAutofit/>
          </a:bodyPr>
          <a:lstStyle/>
          <a:p>
            <a:r>
              <a:rPr lang="en-US" dirty="0" smtClean="0"/>
              <a:t>EEPROM readout data</a:t>
            </a:r>
          </a:p>
          <a:p>
            <a:pPr lvl="1"/>
            <a:r>
              <a:rPr lang="en-US" dirty="0" smtClean="0"/>
              <a:t>Timestamp -&gt; altitude</a:t>
            </a:r>
          </a:p>
          <a:p>
            <a:pPr lvl="1"/>
            <a:r>
              <a:rPr lang="en-US" dirty="0" smtClean="0"/>
              <a:t>ADC counts -&gt; pressure, temperature, humidity</a:t>
            </a:r>
          </a:p>
          <a:p>
            <a:r>
              <a:rPr lang="en-US" dirty="0"/>
              <a:t>Video data</a:t>
            </a:r>
          </a:p>
          <a:p>
            <a:pPr lvl="1"/>
            <a:r>
              <a:rPr lang="en-US" dirty="0"/>
              <a:t>Video timestamp -&gt; altitude</a:t>
            </a:r>
          </a:p>
          <a:p>
            <a:pPr lvl="1"/>
            <a:r>
              <a:rPr lang="en-US" dirty="0"/>
              <a:t>Video -&gt; size of balloon (pixels -&gt; cm)</a:t>
            </a:r>
          </a:p>
          <a:p>
            <a:pPr lvl="1"/>
            <a:r>
              <a:rPr lang="en-US" dirty="0"/>
              <a:t>Video -&gt; cloud types</a:t>
            </a:r>
          </a:p>
          <a:p>
            <a:pPr lvl="1"/>
            <a:r>
              <a:rPr lang="en-US" dirty="0"/>
              <a:t>Video -&gt; payload passing through cloud</a:t>
            </a:r>
          </a:p>
          <a:p>
            <a:endParaRPr lang="en-US" dirty="0" smtClean="0"/>
          </a:p>
        </p:txBody>
      </p:sp>
    </p:spTree>
    <p:extLst>
      <p:ext uri="{BB962C8B-B14F-4D97-AF65-F5344CB8AC3E}">
        <p14:creationId xmlns:p14="http://schemas.microsoft.com/office/powerpoint/2010/main" val="37847465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Mechanical design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44185393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Thermal Design</a:t>
            </a:r>
            <a:endParaRPr lang="en-US" dirty="0"/>
          </a:p>
        </p:txBody>
      </p:sp>
      <p:sp>
        <p:nvSpPr>
          <p:cNvPr id="3" name="Content Placeholder 2"/>
          <p:cNvSpPr>
            <a:spLocks noGrp="1"/>
          </p:cNvSpPr>
          <p:nvPr>
            <p:ph idx="1"/>
          </p:nvPr>
        </p:nvSpPr>
        <p:spPr>
          <a:xfrm>
            <a:off x="0" y="1752600"/>
            <a:ext cx="3657600" cy="4525963"/>
          </a:xfrm>
        </p:spPr>
        <p:txBody>
          <a:bodyPr>
            <a:normAutofit fontScale="92500"/>
          </a:bodyPr>
          <a:lstStyle/>
          <a:p>
            <a:r>
              <a:rPr lang="en-US" dirty="0" smtClean="0"/>
              <a:t>Temperature Range: </a:t>
            </a:r>
            <a:r>
              <a:rPr lang="en-US" dirty="0"/>
              <a:t>-70</a:t>
            </a:r>
            <a:r>
              <a:rPr lang="en-US" baseline="30000" dirty="0"/>
              <a:t>o</a:t>
            </a:r>
            <a:r>
              <a:rPr lang="en-US" dirty="0"/>
              <a:t>C to 25</a:t>
            </a:r>
            <a:r>
              <a:rPr lang="en-US" baseline="30000" dirty="0"/>
              <a:t>o</a:t>
            </a:r>
            <a:r>
              <a:rPr lang="en-US" dirty="0"/>
              <a:t>C</a:t>
            </a:r>
            <a:r>
              <a:rPr lang="en-US" dirty="0" smtClean="0"/>
              <a:t> </a:t>
            </a:r>
          </a:p>
          <a:p>
            <a:r>
              <a:rPr lang="en-US" dirty="0" smtClean="0"/>
              <a:t>Construction Material: Insulating </a:t>
            </a:r>
            <a:r>
              <a:rPr lang="en-US" dirty="0"/>
              <a:t>f</a:t>
            </a:r>
            <a:r>
              <a:rPr lang="en-US" dirty="0" smtClean="0"/>
              <a:t>oam </a:t>
            </a:r>
            <a:r>
              <a:rPr lang="en-US" dirty="0"/>
              <a:t>with a very low thermal </a:t>
            </a:r>
            <a:r>
              <a:rPr lang="en-US" dirty="0" smtClean="0"/>
              <a:t>conductivity</a:t>
            </a:r>
          </a:p>
          <a:p>
            <a:r>
              <a:rPr lang="en-US" dirty="0" smtClean="0"/>
              <a:t>Heat produced by electronics</a:t>
            </a:r>
          </a:p>
        </p:txBody>
      </p:sp>
      <p:graphicFrame>
        <p:nvGraphicFramePr>
          <p:cNvPr id="4" name="Table 3"/>
          <p:cNvGraphicFramePr>
            <a:graphicFrameLocks noGrp="1"/>
          </p:cNvGraphicFramePr>
          <p:nvPr>
            <p:extLst>
              <p:ext uri="{D42A27DB-BD31-4B8C-83A1-F6EECF244321}">
                <p14:modId xmlns:p14="http://schemas.microsoft.com/office/powerpoint/2010/main" val="2762306393"/>
              </p:ext>
            </p:extLst>
          </p:nvPr>
        </p:nvGraphicFramePr>
        <p:xfrm>
          <a:off x="3810000" y="1905000"/>
          <a:ext cx="5029200" cy="4114799"/>
        </p:xfrm>
        <a:graphic>
          <a:graphicData uri="http://schemas.openxmlformats.org/drawingml/2006/table">
            <a:tbl>
              <a:tblPr firstRow="1" bandRow="1">
                <a:tableStyleId>{5C22544A-7EE6-4342-B048-85BDC9FD1C3A}</a:tableStyleId>
              </a:tblPr>
              <a:tblGrid>
                <a:gridCol w="2291080"/>
                <a:gridCol w="1442720"/>
                <a:gridCol w="1295400"/>
              </a:tblGrid>
              <a:tr h="1244009">
                <a:tc>
                  <a:txBody>
                    <a:bodyPr/>
                    <a:lstStyle/>
                    <a:p>
                      <a:pPr algn="ctr"/>
                      <a:r>
                        <a:rPr lang="en-US" sz="2400" dirty="0" smtClean="0"/>
                        <a:t>Component</a:t>
                      </a:r>
                      <a:endParaRPr lang="en-US" sz="2400" dirty="0"/>
                    </a:p>
                  </a:txBody>
                  <a:tcPr/>
                </a:tc>
                <a:tc>
                  <a:txBody>
                    <a:bodyPr/>
                    <a:lstStyle/>
                    <a:p>
                      <a:pPr algn="ctr"/>
                      <a:r>
                        <a:rPr lang="en-US" sz="2400" dirty="0" smtClean="0"/>
                        <a:t>Lowest Temp.</a:t>
                      </a:r>
                    </a:p>
                    <a:p>
                      <a:pPr algn="ctr"/>
                      <a:r>
                        <a:rPr lang="en-US" sz="2400" dirty="0" smtClean="0"/>
                        <a:t>(</a:t>
                      </a:r>
                      <a:r>
                        <a:rPr lang="en-US" sz="2400" baseline="30000" dirty="0" err="1" smtClean="0"/>
                        <a:t>o</a:t>
                      </a:r>
                      <a:r>
                        <a:rPr lang="en-US" sz="2400" baseline="0" dirty="0" err="1" smtClean="0"/>
                        <a:t>C</a:t>
                      </a:r>
                      <a:r>
                        <a:rPr lang="en-US" sz="2400" baseline="0" dirty="0" smtClean="0"/>
                        <a:t>)</a:t>
                      </a:r>
                      <a:endParaRPr lang="en-US" sz="2400" dirty="0"/>
                    </a:p>
                  </a:txBody>
                  <a:tcPr/>
                </a:tc>
                <a:tc>
                  <a:txBody>
                    <a:bodyPr/>
                    <a:lstStyle/>
                    <a:p>
                      <a:pPr algn="ctr"/>
                      <a:r>
                        <a:rPr lang="en-US" sz="2400" dirty="0" smtClean="0"/>
                        <a:t>Highest</a:t>
                      </a:r>
                      <a:r>
                        <a:rPr lang="en-US" sz="2400" baseline="0" dirty="0" smtClean="0"/>
                        <a:t> Temp.</a:t>
                      </a:r>
                    </a:p>
                    <a:p>
                      <a:pPr algn="ctr"/>
                      <a:r>
                        <a:rPr lang="en-US" sz="2400" baseline="0" dirty="0" smtClean="0"/>
                        <a:t>(</a:t>
                      </a:r>
                      <a:r>
                        <a:rPr lang="en-US" sz="2400" baseline="30000" dirty="0" err="1" smtClean="0"/>
                        <a:t>o</a:t>
                      </a:r>
                      <a:r>
                        <a:rPr lang="en-US" sz="2400" baseline="0" dirty="0" err="1" smtClean="0"/>
                        <a:t>C</a:t>
                      </a:r>
                      <a:r>
                        <a:rPr lang="en-US" sz="2400" baseline="0" dirty="0" smtClean="0"/>
                        <a:t>)</a:t>
                      </a:r>
                      <a:endParaRPr lang="en-US" sz="2400" dirty="0"/>
                    </a:p>
                  </a:txBody>
                  <a:tcPr/>
                </a:tc>
              </a:tr>
              <a:tr h="478465">
                <a:tc>
                  <a:txBody>
                    <a:bodyPr/>
                    <a:lstStyle/>
                    <a:p>
                      <a:pPr algn="l"/>
                      <a:r>
                        <a:rPr lang="en-US" sz="2400" dirty="0" smtClean="0"/>
                        <a:t>Electronics</a:t>
                      </a:r>
                      <a:endParaRPr lang="en-US" sz="2400" dirty="0"/>
                    </a:p>
                  </a:txBody>
                  <a:tcPr/>
                </a:tc>
                <a:tc>
                  <a:txBody>
                    <a:bodyPr/>
                    <a:lstStyle/>
                    <a:p>
                      <a:pPr algn="r"/>
                      <a:r>
                        <a:rPr lang="en-US" sz="2400" dirty="0" smtClean="0"/>
                        <a:t>-40</a:t>
                      </a:r>
                      <a:endParaRPr lang="en-US" sz="2400" dirty="0"/>
                    </a:p>
                  </a:txBody>
                  <a:tcPr/>
                </a:tc>
                <a:tc>
                  <a:txBody>
                    <a:bodyPr/>
                    <a:lstStyle/>
                    <a:p>
                      <a:pPr algn="r"/>
                      <a:r>
                        <a:rPr lang="en-US" sz="2400" dirty="0" smtClean="0"/>
                        <a:t>85</a:t>
                      </a:r>
                      <a:endParaRPr lang="en-US" sz="2400" dirty="0"/>
                    </a:p>
                  </a:txBody>
                  <a:tcPr/>
                </a:tc>
              </a:tr>
              <a:tr h="478465">
                <a:tc>
                  <a:txBody>
                    <a:bodyPr/>
                    <a:lstStyle/>
                    <a:p>
                      <a:pPr algn="l"/>
                      <a:r>
                        <a:rPr lang="en-US" sz="2400" dirty="0" smtClean="0"/>
                        <a:t>Pressure Sensor</a:t>
                      </a:r>
                      <a:endParaRPr lang="en-US" sz="2400" dirty="0"/>
                    </a:p>
                  </a:txBody>
                  <a:tcPr/>
                </a:tc>
                <a:tc>
                  <a:txBody>
                    <a:bodyPr/>
                    <a:lstStyle/>
                    <a:p>
                      <a:pPr algn="r"/>
                      <a:r>
                        <a:rPr lang="en-US" sz="2400" dirty="0" smtClean="0"/>
                        <a:t>-20</a:t>
                      </a:r>
                      <a:endParaRPr lang="en-US" sz="2400" dirty="0"/>
                    </a:p>
                  </a:txBody>
                  <a:tcPr/>
                </a:tc>
                <a:tc>
                  <a:txBody>
                    <a:bodyPr/>
                    <a:lstStyle/>
                    <a:p>
                      <a:pPr algn="r"/>
                      <a:r>
                        <a:rPr lang="en-US" sz="2400" dirty="0" smtClean="0"/>
                        <a:t>85</a:t>
                      </a:r>
                      <a:endParaRPr lang="en-US" sz="2400" dirty="0"/>
                    </a:p>
                  </a:txBody>
                  <a:tcPr/>
                </a:tc>
              </a:tr>
              <a:tr h="478465">
                <a:tc>
                  <a:txBody>
                    <a:bodyPr/>
                    <a:lstStyle/>
                    <a:p>
                      <a:pPr algn="l"/>
                      <a:r>
                        <a:rPr lang="en-US" sz="2400" dirty="0" smtClean="0"/>
                        <a:t>Humidity Sensor</a:t>
                      </a:r>
                      <a:endParaRPr lang="en-US" sz="2400" dirty="0"/>
                    </a:p>
                  </a:txBody>
                  <a:tcPr/>
                </a:tc>
                <a:tc>
                  <a:txBody>
                    <a:bodyPr/>
                    <a:lstStyle/>
                    <a:p>
                      <a:pPr algn="r"/>
                      <a:r>
                        <a:rPr lang="en-US" sz="2400" dirty="0" smtClean="0"/>
                        <a:t>-40</a:t>
                      </a:r>
                      <a:endParaRPr lang="en-US" sz="2400" dirty="0"/>
                    </a:p>
                  </a:txBody>
                  <a:tcPr/>
                </a:tc>
                <a:tc>
                  <a:txBody>
                    <a:bodyPr/>
                    <a:lstStyle/>
                    <a:p>
                      <a:pPr algn="r"/>
                      <a:r>
                        <a:rPr lang="en-US" sz="2400" dirty="0" smtClean="0"/>
                        <a:t>85</a:t>
                      </a:r>
                      <a:endParaRPr lang="en-US" sz="2400" dirty="0"/>
                    </a:p>
                  </a:txBody>
                  <a:tcPr/>
                </a:tc>
              </a:tr>
              <a:tr h="478465">
                <a:tc>
                  <a:txBody>
                    <a:bodyPr/>
                    <a:lstStyle/>
                    <a:p>
                      <a:pPr algn="l"/>
                      <a:r>
                        <a:rPr lang="en-US" sz="2400" dirty="0" smtClean="0"/>
                        <a:t>Temp Sensor</a:t>
                      </a:r>
                      <a:endParaRPr lang="en-US" sz="2400" dirty="0"/>
                    </a:p>
                  </a:txBody>
                  <a:tcPr/>
                </a:tc>
                <a:tc>
                  <a:txBody>
                    <a:bodyPr/>
                    <a:lstStyle/>
                    <a:p>
                      <a:pPr algn="r"/>
                      <a:r>
                        <a:rPr lang="en-US" sz="2400" dirty="0" smtClean="0"/>
                        <a:t>-65</a:t>
                      </a:r>
                      <a:endParaRPr lang="en-US" sz="2400" dirty="0"/>
                    </a:p>
                  </a:txBody>
                  <a:tcPr/>
                </a:tc>
                <a:tc>
                  <a:txBody>
                    <a:bodyPr/>
                    <a:lstStyle/>
                    <a:p>
                      <a:pPr algn="r"/>
                      <a:r>
                        <a:rPr lang="en-US" sz="2400" dirty="0" smtClean="0"/>
                        <a:t>200</a:t>
                      </a:r>
                      <a:endParaRPr lang="en-US" sz="2400" dirty="0"/>
                    </a:p>
                  </a:txBody>
                  <a:tcPr/>
                </a:tc>
              </a:tr>
              <a:tr h="478465">
                <a:tc>
                  <a:txBody>
                    <a:bodyPr/>
                    <a:lstStyle/>
                    <a:p>
                      <a:pPr algn="l"/>
                      <a:r>
                        <a:rPr lang="en-US" sz="2400" dirty="0" smtClean="0"/>
                        <a:t>Camera</a:t>
                      </a:r>
                      <a:endParaRPr lang="en-US" sz="2400" dirty="0"/>
                    </a:p>
                  </a:txBody>
                  <a:tcPr/>
                </a:tc>
                <a:tc>
                  <a:txBody>
                    <a:bodyPr/>
                    <a:lstStyle/>
                    <a:p>
                      <a:pPr algn="r"/>
                      <a:r>
                        <a:rPr lang="en-US" sz="2400" dirty="0" smtClean="0"/>
                        <a:t>-20</a:t>
                      </a:r>
                      <a:endParaRPr lang="en-US" sz="2400" dirty="0"/>
                    </a:p>
                  </a:txBody>
                  <a:tcPr/>
                </a:tc>
                <a:tc>
                  <a:txBody>
                    <a:bodyPr/>
                    <a:lstStyle/>
                    <a:p>
                      <a:pPr algn="r"/>
                      <a:r>
                        <a:rPr lang="en-US" sz="2400" dirty="0" smtClean="0"/>
                        <a:t>100</a:t>
                      </a:r>
                    </a:p>
                  </a:txBody>
                  <a:tcPr/>
                </a:tc>
              </a:tr>
              <a:tr h="478465">
                <a:tc>
                  <a:txBody>
                    <a:bodyPr/>
                    <a:lstStyle/>
                    <a:p>
                      <a:pPr algn="l"/>
                      <a:r>
                        <a:rPr lang="en-US" sz="2400" dirty="0" smtClean="0"/>
                        <a:t>Batteries</a:t>
                      </a:r>
                      <a:endParaRPr lang="en-US" sz="2400" dirty="0"/>
                    </a:p>
                  </a:txBody>
                  <a:tcPr/>
                </a:tc>
                <a:tc>
                  <a:txBody>
                    <a:bodyPr/>
                    <a:lstStyle/>
                    <a:p>
                      <a:pPr algn="r"/>
                      <a:r>
                        <a:rPr lang="en-US" sz="2400" dirty="0" smtClean="0"/>
                        <a:t>-40</a:t>
                      </a:r>
                      <a:endParaRPr lang="en-US" sz="2400" dirty="0"/>
                    </a:p>
                  </a:txBody>
                  <a:tcPr/>
                </a:tc>
                <a:tc>
                  <a:txBody>
                    <a:bodyPr/>
                    <a:lstStyle/>
                    <a:p>
                      <a:pPr algn="r"/>
                      <a:r>
                        <a:rPr lang="en-US" sz="2400" dirty="0" smtClean="0"/>
                        <a:t>60</a:t>
                      </a:r>
                    </a:p>
                  </a:txBody>
                  <a:tcPr/>
                </a:tc>
              </a:tr>
            </a:tbl>
          </a:graphicData>
        </a:graphic>
      </p:graphicFrame>
    </p:spTree>
    <p:extLst>
      <p:ext uri="{BB962C8B-B14F-4D97-AF65-F5344CB8AC3E}">
        <p14:creationId xmlns:p14="http://schemas.microsoft.com/office/powerpoint/2010/main" val="9399541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Payload Design</a:t>
            </a:r>
            <a:endParaRPr lang="en-US" dirty="0"/>
          </a:p>
        </p:txBody>
      </p:sp>
      <p:sp>
        <p:nvSpPr>
          <p:cNvPr id="4" name="Text Placeholder 3"/>
          <p:cNvSpPr>
            <a:spLocks noGrp="1"/>
          </p:cNvSpPr>
          <p:nvPr>
            <p:ph type="body" idx="1"/>
          </p:nvPr>
        </p:nvSpPr>
        <p:spPr/>
        <p:txBody>
          <a:bodyPr>
            <a:noAutofit/>
          </a:bodyPr>
          <a:lstStyle/>
          <a:p>
            <a:r>
              <a:rPr lang="en-US" sz="3600" dirty="0" smtClean="0"/>
              <a:t>External</a:t>
            </a:r>
            <a:endParaRPr lang="en-US" sz="3600" dirty="0"/>
          </a:p>
        </p:txBody>
      </p:sp>
      <p:sp>
        <p:nvSpPr>
          <p:cNvPr id="3" name="Content Placeholder 2"/>
          <p:cNvSpPr>
            <a:spLocks noGrp="1"/>
          </p:cNvSpPr>
          <p:nvPr>
            <p:ph sz="half" idx="2"/>
          </p:nvPr>
        </p:nvSpPr>
        <p:spPr/>
        <p:txBody>
          <a:bodyPr>
            <a:normAutofit/>
          </a:bodyPr>
          <a:lstStyle/>
          <a:p>
            <a:r>
              <a:rPr lang="en-US" sz="2800" dirty="0" smtClean="0"/>
              <a:t>Hexagonal</a:t>
            </a:r>
          </a:p>
          <a:p>
            <a:pPr lvl="1"/>
            <a:r>
              <a:rPr lang="en-US" sz="2400" dirty="0" smtClean="0"/>
              <a:t>9.5 cm sides</a:t>
            </a:r>
          </a:p>
          <a:p>
            <a:pPr lvl="1"/>
            <a:r>
              <a:rPr lang="en-US" sz="2400" dirty="0" smtClean="0"/>
              <a:t>21 cm high; 23 cm including the bottom</a:t>
            </a:r>
          </a:p>
          <a:p>
            <a:r>
              <a:rPr lang="en-US" sz="2800" dirty="0" smtClean="0"/>
              <a:t>2 holes in the lid</a:t>
            </a:r>
          </a:p>
          <a:p>
            <a:pPr lvl="1"/>
            <a:r>
              <a:rPr lang="en-US" sz="2400" dirty="0" smtClean="0"/>
              <a:t>Temperature and Humidity Sensors</a:t>
            </a:r>
          </a:p>
          <a:p>
            <a:pPr lvl="1"/>
            <a:r>
              <a:rPr lang="en-US" sz="2400" dirty="0" smtClean="0"/>
              <a:t>Camera</a:t>
            </a:r>
          </a:p>
          <a:p>
            <a:endParaRPr lang="en-US" sz="2800" dirty="0" smtClean="0"/>
          </a:p>
          <a:p>
            <a:endParaRPr lang="en-US" sz="2800" dirty="0"/>
          </a:p>
        </p:txBody>
      </p:sp>
      <p:sp>
        <p:nvSpPr>
          <p:cNvPr id="5" name="Text Placeholder 4"/>
          <p:cNvSpPr>
            <a:spLocks noGrp="1"/>
          </p:cNvSpPr>
          <p:nvPr>
            <p:ph type="body" sz="quarter" idx="3"/>
          </p:nvPr>
        </p:nvSpPr>
        <p:spPr/>
        <p:txBody>
          <a:bodyPr>
            <a:noAutofit/>
          </a:bodyPr>
          <a:lstStyle/>
          <a:p>
            <a:r>
              <a:rPr lang="en-US" sz="3600" dirty="0" smtClean="0"/>
              <a:t>Internal</a:t>
            </a:r>
            <a:endParaRPr lang="en-US" sz="3600" dirty="0"/>
          </a:p>
        </p:txBody>
      </p:sp>
      <p:sp>
        <p:nvSpPr>
          <p:cNvPr id="6" name="Content Placeholder 5"/>
          <p:cNvSpPr>
            <a:spLocks noGrp="1"/>
          </p:cNvSpPr>
          <p:nvPr>
            <p:ph sz="quarter" idx="4"/>
          </p:nvPr>
        </p:nvSpPr>
        <p:spPr/>
        <p:txBody>
          <a:bodyPr/>
          <a:lstStyle/>
          <a:p>
            <a:r>
              <a:rPr lang="en-US" sz="2800" dirty="0"/>
              <a:t>Balsa wood 7.5 cm wide and 21 cm</a:t>
            </a:r>
          </a:p>
          <a:p>
            <a:pPr lvl="1"/>
            <a:r>
              <a:rPr lang="en-US" sz="2400" dirty="0"/>
              <a:t>Hold components</a:t>
            </a:r>
          </a:p>
          <a:p>
            <a:pPr lvl="1"/>
            <a:r>
              <a:rPr lang="en-US" sz="2400" dirty="0"/>
              <a:t>Increase stability </a:t>
            </a:r>
          </a:p>
          <a:p>
            <a:r>
              <a:rPr lang="en-US" sz="2800" dirty="0"/>
              <a:t>Camera against opposite wall</a:t>
            </a:r>
          </a:p>
          <a:p>
            <a:endParaRPr lang="en-US" sz="2800" dirty="0"/>
          </a:p>
        </p:txBody>
      </p:sp>
    </p:spTree>
    <p:extLst>
      <p:ext uri="{BB962C8B-B14F-4D97-AF65-F5344CB8AC3E}">
        <p14:creationId xmlns:p14="http://schemas.microsoft.com/office/powerpoint/2010/main" val="47858290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External Design - Drawings</a:t>
            </a:r>
            <a:endParaRPr lang="en-US" dirty="0"/>
          </a:p>
        </p:txBody>
      </p:sp>
      <p:graphicFrame>
        <p:nvGraphicFramePr>
          <p:cNvPr id="3074" name="Object 2"/>
          <p:cNvGraphicFramePr>
            <a:graphicFrameLocks noChangeAspect="1"/>
          </p:cNvGraphicFramePr>
          <p:nvPr/>
        </p:nvGraphicFramePr>
        <p:xfrm>
          <a:off x="2098977" y="1314171"/>
          <a:ext cx="5505857" cy="5543829"/>
        </p:xfrm>
        <a:graphic>
          <a:graphicData uri="http://schemas.openxmlformats.org/presentationml/2006/ole">
            <mc:AlternateContent xmlns:mc="http://schemas.openxmlformats.org/markup-compatibility/2006">
              <mc:Choice xmlns:v="urn:schemas-microsoft-com:vml" Requires="v">
                <p:oleObj spid="_x0000_s3123" name="Document" r:id="rId3" imgW="3682864" imgH="3708264" progId="Word.Document.12">
                  <p:link updateAutomatic="1"/>
                </p:oleObj>
              </mc:Choice>
              <mc:Fallback>
                <p:oleObj name="Document" r:id="rId3" imgW="3682864" imgH="3708264" progId="Word.Document.12">
                  <p:link updateAutomatic="1"/>
                  <p:pic>
                    <p:nvPicPr>
                      <p:cNvPr id="0" name="Picture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8977" y="1314171"/>
                        <a:ext cx="5505857" cy="55438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5" name="TextBox 4"/>
          <p:cNvSpPr txBox="1"/>
          <p:nvPr/>
        </p:nvSpPr>
        <p:spPr>
          <a:xfrm>
            <a:off x="6705600" y="2286000"/>
            <a:ext cx="1066800" cy="381000"/>
          </a:xfrm>
          <a:prstGeom prst="rect">
            <a:avLst/>
          </a:prstGeom>
          <a:noFill/>
        </p:spPr>
        <p:txBody>
          <a:bodyPr wrap="square" rtlCol="0">
            <a:spAutoFit/>
          </a:bodyPr>
          <a:lstStyle/>
          <a:p>
            <a:r>
              <a:rPr lang="en-US" dirty="0" smtClean="0"/>
              <a:t>Top</a:t>
            </a:r>
            <a:endParaRPr lang="en-US" dirty="0"/>
          </a:p>
        </p:txBody>
      </p:sp>
      <p:sp>
        <p:nvSpPr>
          <p:cNvPr id="6" name="TextBox 5"/>
          <p:cNvSpPr txBox="1"/>
          <p:nvPr/>
        </p:nvSpPr>
        <p:spPr>
          <a:xfrm>
            <a:off x="7543800" y="6248400"/>
            <a:ext cx="1143000" cy="381000"/>
          </a:xfrm>
          <a:prstGeom prst="rect">
            <a:avLst/>
          </a:prstGeom>
          <a:noFill/>
        </p:spPr>
        <p:txBody>
          <a:bodyPr wrap="square" rtlCol="0">
            <a:spAutoFit/>
          </a:bodyPr>
          <a:lstStyle/>
          <a:p>
            <a:r>
              <a:rPr lang="en-US" dirty="0" smtClean="0"/>
              <a:t>Front</a:t>
            </a:r>
            <a:endParaRPr lang="en-US" dirty="0"/>
          </a:p>
        </p:txBody>
      </p:sp>
      <p:sp>
        <p:nvSpPr>
          <p:cNvPr id="7" name="TextBox 6"/>
          <p:cNvSpPr txBox="1"/>
          <p:nvPr/>
        </p:nvSpPr>
        <p:spPr>
          <a:xfrm>
            <a:off x="1143000" y="6324600"/>
            <a:ext cx="990600" cy="369332"/>
          </a:xfrm>
          <a:prstGeom prst="rect">
            <a:avLst/>
          </a:prstGeom>
          <a:noFill/>
        </p:spPr>
        <p:txBody>
          <a:bodyPr wrap="square" rtlCol="0">
            <a:spAutoFit/>
          </a:bodyPr>
          <a:lstStyle/>
          <a:p>
            <a:pPr algn="r"/>
            <a:r>
              <a:rPr lang="en-US" dirty="0" smtClean="0"/>
              <a:t>Side</a:t>
            </a:r>
            <a:endParaRPr lang="en-US" dirty="0"/>
          </a:p>
        </p:txBody>
      </p:sp>
    </p:spTree>
    <p:extLst>
      <p:ext uri="{BB962C8B-B14F-4D97-AF65-F5344CB8AC3E}">
        <p14:creationId xmlns:p14="http://schemas.microsoft.com/office/powerpoint/2010/main" val="35056500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Development</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3332491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Timeline and Milestones</a:t>
            </a:r>
            <a:endParaRPr lang="en-US" dirty="0"/>
          </a:p>
        </p:txBody>
      </p:sp>
      <p:pic>
        <p:nvPicPr>
          <p:cNvPr id="5122" name="Picture 2" descr="C:\Users\aces\Desktop\Dropbox\PDR\PDD Gant Chart 2.gif"/>
          <p:cNvPicPr>
            <a:picLocks noChangeAspect="1" noChangeArrowheads="1"/>
          </p:cNvPicPr>
          <p:nvPr/>
        </p:nvPicPr>
        <p:blipFill rotWithShape="1">
          <a:blip r:embed="rId2">
            <a:extLst>
              <a:ext uri="{28A0092B-C50C-407E-A947-70E740481C1C}">
                <a14:useLocalDpi xmlns:a14="http://schemas.microsoft.com/office/drawing/2010/main" val="0"/>
              </a:ext>
            </a:extLst>
          </a:blip>
          <a:srcRect l="1919" r="2036"/>
          <a:stretch/>
        </p:blipFill>
        <p:spPr bwMode="auto">
          <a:xfrm>
            <a:off x="-11530" y="1905000"/>
            <a:ext cx="9155530" cy="312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478907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Payload Development Plan</a:t>
            </a:r>
            <a:endParaRPr lang="en-US" dirty="0"/>
          </a:p>
        </p:txBody>
      </p:sp>
      <p:sp>
        <p:nvSpPr>
          <p:cNvPr id="3" name="Content Placeholder 2"/>
          <p:cNvSpPr>
            <a:spLocks noGrp="1"/>
          </p:cNvSpPr>
          <p:nvPr>
            <p:ph idx="1"/>
          </p:nvPr>
        </p:nvSpPr>
        <p:spPr/>
        <p:txBody>
          <a:bodyPr/>
          <a:lstStyle/>
          <a:p>
            <a:r>
              <a:rPr lang="en-US" dirty="0" smtClean="0"/>
              <a:t>The next step in our project</a:t>
            </a:r>
          </a:p>
          <a:p>
            <a:r>
              <a:rPr lang="en-US" dirty="0" smtClean="0"/>
              <a:t>We must know the specifications for our project in order to move on to the CDR stage</a:t>
            </a:r>
          </a:p>
          <a:p>
            <a:r>
              <a:rPr lang="en-US" dirty="0" smtClean="0"/>
              <a:t>Sensors and the camera type will be finalized for prototyping</a:t>
            </a:r>
          </a:p>
          <a:p>
            <a:r>
              <a:rPr lang="en-US" dirty="0" smtClean="0"/>
              <a:t>Circuitry will be prototyped on a </a:t>
            </a:r>
            <a:r>
              <a:rPr lang="en-US" dirty="0" err="1" smtClean="0"/>
              <a:t>solderless</a:t>
            </a:r>
            <a:r>
              <a:rPr lang="en-US" dirty="0" smtClean="0"/>
              <a:t> breadboard </a:t>
            </a:r>
          </a:p>
          <a:p>
            <a:r>
              <a:rPr lang="en-US" dirty="0" smtClean="0"/>
              <a:t>The payload box will also be prototyped</a:t>
            </a:r>
            <a:endParaRPr lang="en-US" dirty="0"/>
          </a:p>
        </p:txBody>
      </p:sp>
    </p:spTree>
    <p:extLst>
      <p:ext uri="{BB962C8B-B14F-4D97-AF65-F5344CB8AC3E}">
        <p14:creationId xmlns:p14="http://schemas.microsoft.com/office/powerpoint/2010/main" val="15742746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Goal</a:t>
            </a:r>
            <a:endParaRPr lang="en-US" dirty="0"/>
          </a:p>
        </p:txBody>
      </p:sp>
      <p:sp>
        <p:nvSpPr>
          <p:cNvPr id="3" name="Content Placeholder 2"/>
          <p:cNvSpPr>
            <a:spLocks noGrp="1"/>
          </p:cNvSpPr>
          <p:nvPr>
            <p:ph idx="1"/>
          </p:nvPr>
        </p:nvSpPr>
        <p:spPr/>
        <p:txBody>
          <a:bodyPr/>
          <a:lstStyle/>
          <a:p>
            <a:r>
              <a:rPr lang="en-US" dirty="0"/>
              <a:t>To measure atmospheric conditions in order to study the layers of the atmosphere from liftoff to landing and study the surrounding environment of the payload in order to validate atmospheric conditions measured</a:t>
            </a:r>
          </a:p>
        </p:txBody>
      </p:sp>
    </p:spTree>
    <p:extLst>
      <p:ext uri="{BB962C8B-B14F-4D97-AF65-F5344CB8AC3E}">
        <p14:creationId xmlns:p14="http://schemas.microsoft.com/office/powerpoint/2010/main" val="425191968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next</a:t>
            </a:r>
            <a:endParaRPr lang="en-US" dirty="0"/>
          </a:p>
        </p:txBody>
      </p:sp>
      <p:sp>
        <p:nvSpPr>
          <p:cNvPr id="3" name="Content Placeholder 2"/>
          <p:cNvSpPr>
            <a:spLocks noGrp="1"/>
          </p:cNvSpPr>
          <p:nvPr>
            <p:ph idx="1"/>
          </p:nvPr>
        </p:nvSpPr>
        <p:spPr/>
        <p:txBody>
          <a:bodyPr/>
          <a:lstStyle/>
          <a:p>
            <a:r>
              <a:rPr lang="en-US" dirty="0" smtClean="0"/>
              <a:t>FRR</a:t>
            </a:r>
          </a:p>
          <a:p>
            <a:pPr lvl="1"/>
            <a:r>
              <a:rPr lang="en-US" dirty="0"/>
              <a:t>Final payload box is made</a:t>
            </a:r>
          </a:p>
          <a:p>
            <a:pPr lvl="1"/>
            <a:r>
              <a:rPr lang="en-US" dirty="0"/>
              <a:t>Electrical components put together</a:t>
            </a:r>
          </a:p>
          <a:p>
            <a:pPr lvl="1"/>
            <a:r>
              <a:rPr lang="en-US" dirty="0"/>
              <a:t>Software is finalized</a:t>
            </a:r>
          </a:p>
          <a:p>
            <a:r>
              <a:rPr lang="en-US" dirty="0" smtClean="0"/>
              <a:t>Launch trip</a:t>
            </a:r>
          </a:p>
          <a:p>
            <a:pPr lvl="1"/>
            <a:r>
              <a:rPr lang="en-US" dirty="0" smtClean="0"/>
              <a:t>FRR Defense</a:t>
            </a:r>
          </a:p>
          <a:p>
            <a:pPr lvl="1"/>
            <a:r>
              <a:rPr lang="en-US" dirty="0" smtClean="0"/>
              <a:t>Balloon Flight and data acquisition</a:t>
            </a:r>
          </a:p>
          <a:p>
            <a:pPr lvl="1"/>
            <a:r>
              <a:rPr lang="en-US" dirty="0" smtClean="0"/>
              <a:t>Science presentation</a:t>
            </a:r>
            <a:endParaRPr lang="en-US" dirty="0"/>
          </a:p>
          <a:p>
            <a:endParaRPr lang="en-US" dirty="0" smtClean="0"/>
          </a:p>
          <a:p>
            <a:endParaRPr lang="en-US" dirty="0"/>
          </a:p>
          <a:p>
            <a:endParaRPr lang="en-US" dirty="0" smtClean="0"/>
          </a:p>
          <a:p>
            <a:pPr marL="457200" lvl="1" indent="0">
              <a:buNone/>
            </a:pPr>
            <a:endParaRPr lang="en-US" dirty="0" smtClean="0"/>
          </a:p>
        </p:txBody>
      </p:sp>
    </p:spTree>
    <p:extLst>
      <p:ext uri="{BB962C8B-B14F-4D97-AF65-F5344CB8AC3E}">
        <p14:creationId xmlns:p14="http://schemas.microsoft.com/office/powerpoint/2010/main" val="27419298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21903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a:t>The overall objective is to accurately measure and record internal and external temperature and humidity and external pressure on a balloon flight in order to study the atmosphere and take video of the flight.</a:t>
            </a:r>
          </a:p>
        </p:txBody>
      </p:sp>
    </p:spTree>
    <p:extLst>
      <p:ext uri="{BB962C8B-B14F-4D97-AF65-F5344CB8AC3E}">
        <p14:creationId xmlns:p14="http://schemas.microsoft.com/office/powerpoint/2010/main" val="1409585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Objectives </a:t>
            </a:r>
            <a:endParaRPr lang="en-US" dirty="0"/>
          </a:p>
        </p:txBody>
      </p:sp>
      <p:sp>
        <p:nvSpPr>
          <p:cNvPr id="3" name="Content Placeholder 2"/>
          <p:cNvSpPr>
            <a:spLocks noGrp="1"/>
          </p:cNvSpPr>
          <p:nvPr>
            <p:ph idx="1"/>
          </p:nvPr>
        </p:nvSpPr>
        <p:spPr/>
        <p:txBody>
          <a:bodyPr>
            <a:normAutofit fontScale="92500" lnSpcReduction="20000"/>
          </a:bodyPr>
          <a:lstStyle/>
          <a:p>
            <a:pPr lvl="0"/>
            <a:r>
              <a:rPr lang="x-none"/>
              <a:t>Determine atmospheric layers flown through during flight</a:t>
            </a:r>
            <a:endParaRPr lang="en-US" i="1" dirty="0"/>
          </a:p>
          <a:p>
            <a:pPr lvl="0"/>
            <a:r>
              <a:rPr lang="x-none"/>
              <a:t>Characterize atmospheric conditions in layers</a:t>
            </a:r>
            <a:endParaRPr lang="en-US" i="1" dirty="0"/>
          </a:p>
          <a:p>
            <a:pPr lvl="0"/>
            <a:r>
              <a:rPr lang="en-US" dirty="0"/>
              <a:t>Determine effects of passing through clouds on temperature, pressure, and humidity</a:t>
            </a:r>
            <a:endParaRPr lang="en-US" i="1" dirty="0"/>
          </a:p>
          <a:p>
            <a:pPr lvl="0"/>
            <a:r>
              <a:rPr lang="x-none"/>
              <a:t>Identify the altitude range of cloud layers in order to estimate peaks in atmospheric turbulence and humidity</a:t>
            </a:r>
            <a:endParaRPr lang="en-US" i="1" dirty="0"/>
          </a:p>
          <a:p>
            <a:pPr lvl="0"/>
            <a:r>
              <a:rPr lang="x-none"/>
              <a:t>Determine balloon expansion as a function of altitude to approximate relative pressure</a:t>
            </a:r>
            <a:endParaRPr lang="en-US" i="1" dirty="0"/>
          </a:p>
        </p:txBody>
      </p:sp>
    </p:spTree>
    <p:extLst>
      <p:ext uri="{BB962C8B-B14F-4D97-AF65-F5344CB8AC3E}">
        <p14:creationId xmlns:p14="http://schemas.microsoft.com/office/powerpoint/2010/main" val="6260586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Objectives</a:t>
            </a:r>
            <a:endParaRPr lang="en-US" dirty="0"/>
          </a:p>
        </p:txBody>
      </p:sp>
      <p:sp>
        <p:nvSpPr>
          <p:cNvPr id="3" name="Content Placeholder 2"/>
          <p:cNvSpPr>
            <a:spLocks noGrp="1"/>
          </p:cNvSpPr>
          <p:nvPr>
            <p:ph idx="1"/>
          </p:nvPr>
        </p:nvSpPr>
        <p:spPr/>
        <p:txBody>
          <a:bodyPr>
            <a:normAutofit fontScale="92500" lnSpcReduction="20000"/>
          </a:bodyPr>
          <a:lstStyle/>
          <a:p>
            <a:pPr lvl="0"/>
            <a:r>
              <a:rPr lang="x-none"/>
              <a:t>Build a working payload that can withstand conditions of a balloon flight</a:t>
            </a:r>
            <a:endParaRPr lang="en-US" i="1" dirty="0"/>
          </a:p>
          <a:p>
            <a:pPr lvl="0"/>
            <a:r>
              <a:rPr lang="x-none"/>
              <a:t>Record temperature, pressure, and relative humidity up to 100,000 feet</a:t>
            </a:r>
            <a:endParaRPr lang="en-US" i="1" dirty="0"/>
          </a:p>
          <a:p>
            <a:pPr lvl="0"/>
            <a:r>
              <a:rPr lang="x-none"/>
              <a:t>Determine at what time and altitude the payload enters and exits clouds</a:t>
            </a:r>
            <a:endParaRPr lang="en-US" i="1" dirty="0"/>
          </a:p>
          <a:p>
            <a:pPr lvl="0"/>
            <a:r>
              <a:rPr lang="x-none"/>
              <a:t>Determine the radius of the balloon at several times, altitudes, and temperatures</a:t>
            </a:r>
            <a:r>
              <a:rPr lang="en-US" dirty="0"/>
              <a:t> during flight</a:t>
            </a:r>
            <a:endParaRPr lang="en-US" i="1" dirty="0"/>
          </a:p>
          <a:p>
            <a:pPr lvl="0"/>
            <a:r>
              <a:rPr lang="x-none"/>
              <a:t>Achieve Pre-PDR, CDR, FRR, and final payload on time as specified by LaA</a:t>
            </a:r>
            <a:r>
              <a:rPr lang="en-US" dirty="0"/>
              <a:t>CES</a:t>
            </a:r>
            <a:r>
              <a:rPr lang="x-none"/>
              <a:t> management</a:t>
            </a:r>
            <a:endParaRPr lang="en-US" i="1" dirty="0"/>
          </a:p>
          <a:p>
            <a:endParaRPr lang="en-US" dirty="0"/>
          </a:p>
        </p:txBody>
      </p:sp>
    </p:spTree>
    <p:extLst>
      <p:ext uri="{BB962C8B-B14F-4D97-AF65-F5344CB8AC3E}">
        <p14:creationId xmlns:p14="http://schemas.microsoft.com/office/powerpoint/2010/main" val="39350894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Science background</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5002566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Science Background: Earth’s Atmosphere</a:t>
            </a:r>
            <a:endParaRPr lang="en-US" dirty="0"/>
          </a:p>
        </p:txBody>
      </p:sp>
      <p:sp>
        <p:nvSpPr>
          <p:cNvPr id="3" name="Content Placeholder 2"/>
          <p:cNvSpPr>
            <a:spLocks noGrp="1"/>
          </p:cNvSpPr>
          <p:nvPr>
            <p:ph sz="half" idx="1"/>
          </p:nvPr>
        </p:nvSpPr>
        <p:spPr/>
        <p:txBody>
          <a:bodyPr/>
          <a:lstStyle/>
          <a:p>
            <a:r>
              <a:rPr lang="en-US" dirty="0" smtClean="0"/>
              <a:t> </a:t>
            </a:r>
            <a:endParaRPr lang="en-US" dirty="0"/>
          </a:p>
        </p:txBody>
      </p:sp>
      <p:sp>
        <p:nvSpPr>
          <p:cNvPr id="5" name="Content Placeholder 3"/>
          <p:cNvSpPr txBox="1">
            <a:spLocks/>
          </p:cNvSpPr>
          <p:nvPr/>
        </p:nvSpPr>
        <p:spPr>
          <a:xfrm>
            <a:off x="457200" y="1600200"/>
            <a:ext cx="38100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Troposphere</a:t>
            </a:r>
          </a:p>
          <a:p>
            <a:pPr lvl="1"/>
            <a:r>
              <a:rPr lang="en-US" dirty="0" smtClean="0"/>
              <a:t>Clouds</a:t>
            </a:r>
          </a:p>
          <a:p>
            <a:r>
              <a:rPr lang="en-US" dirty="0" smtClean="0"/>
              <a:t>Stratosphere</a:t>
            </a:r>
          </a:p>
          <a:p>
            <a:pPr lvl="1"/>
            <a:r>
              <a:rPr lang="en-US" dirty="0"/>
              <a:t>Less humidity &amp; lower pressure than the Troposphere </a:t>
            </a:r>
          </a:p>
          <a:p>
            <a:pPr lvl="1"/>
            <a:endParaRPr lang="en-US" dirty="0" smtClean="0">
              <a:effectLst>
                <a:outerShdw blurRad="38100" dist="38100" dir="2700000" algn="tl">
                  <a:srgbClr val="000000">
                    <a:alpha val="43137"/>
                  </a:srgbClr>
                </a:outerShdw>
              </a:effectLst>
            </a:endParaRPr>
          </a:p>
        </p:txBody>
      </p:sp>
      <p:sp>
        <p:nvSpPr>
          <p:cNvPr id="7" name="TextBox 6"/>
          <p:cNvSpPr txBox="1"/>
          <p:nvPr/>
        </p:nvSpPr>
        <p:spPr>
          <a:xfrm>
            <a:off x="3886200" y="5543490"/>
            <a:ext cx="4953000" cy="400110"/>
          </a:xfrm>
          <a:prstGeom prst="rect">
            <a:avLst/>
          </a:prstGeom>
          <a:noFill/>
        </p:spPr>
        <p:txBody>
          <a:bodyPr wrap="square" rtlCol="0">
            <a:spAutoFit/>
          </a:bodyPr>
          <a:lstStyle/>
          <a:p>
            <a:r>
              <a:rPr lang="en-US" sz="1000" dirty="0">
                <a:hlinkClick r:id="rId2"/>
              </a:rPr>
              <a:t>http://www.wyckoffschools.org/eisenhower/teachers/chen/atmosphere/earthatmosphere.htm</a:t>
            </a:r>
            <a:endParaRPr lang="en-US" sz="1000" dirty="0"/>
          </a:p>
        </p:txBody>
      </p:sp>
      <p:pic>
        <p:nvPicPr>
          <p:cNvPr id="9" name="Picture 2"/>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191000" y="1752600"/>
            <a:ext cx="4456425"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60567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TotalTime>
  <Words>1497</Words>
  <Application>Microsoft Office PowerPoint</Application>
  <PresentationFormat>On-screen Show (4:3)</PresentationFormat>
  <Paragraphs>388</Paragraphs>
  <Slides>41</Slides>
  <Notes>0</Notes>
  <HiddenSlides>0</HiddenSlides>
  <MMClips>0</MMClips>
  <ScaleCrop>false</ScaleCrop>
  <HeadingPairs>
    <vt:vector size="6" baseType="variant">
      <vt:variant>
        <vt:lpstr>Theme</vt:lpstr>
      </vt:variant>
      <vt:variant>
        <vt:i4>1</vt:i4>
      </vt:variant>
      <vt:variant>
        <vt:lpstr>Links</vt:lpstr>
      </vt:variant>
      <vt:variant>
        <vt:i4>1</vt:i4>
      </vt:variant>
      <vt:variant>
        <vt:lpstr>Slide Titles</vt:lpstr>
      </vt:variant>
      <vt:variant>
        <vt:i4>41</vt:i4>
      </vt:variant>
    </vt:vector>
  </HeadingPairs>
  <TitlesOfParts>
    <vt:vector size="43" baseType="lpstr">
      <vt:lpstr>Office Theme</vt:lpstr>
      <vt:lpstr>AndreaElizabeth:Downloads:PDR_v4.1.doc!OLE_LINK1</vt:lpstr>
      <vt:lpstr>Philosoraptor</vt:lpstr>
      <vt:lpstr>Preliminary Design Review (PDR)</vt:lpstr>
      <vt:lpstr>Organization and Responsibilities</vt:lpstr>
      <vt:lpstr>Mission Goal</vt:lpstr>
      <vt:lpstr>Objectives</vt:lpstr>
      <vt:lpstr>Science Objectives </vt:lpstr>
      <vt:lpstr>Technical Objectives</vt:lpstr>
      <vt:lpstr>Science background</vt:lpstr>
      <vt:lpstr>Science Background: Earth’s Atmosphere</vt:lpstr>
      <vt:lpstr>US Model Atmosphere1 1976</vt:lpstr>
      <vt:lpstr>Temperature</vt:lpstr>
      <vt:lpstr>Pressure</vt:lpstr>
      <vt:lpstr>Balloon Radius</vt:lpstr>
      <vt:lpstr>Balloon Radius</vt:lpstr>
      <vt:lpstr>Balloon Radius vs. Altitude</vt:lpstr>
      <vt:lpstr>Placement of Camera</vt:lpstr>
      <vt:lpstr>Technical background</vt:lpstr>
      <vt:lpstr>Temperature Sensors</vt:lpstr>
      <vt:lpstr>Pressure Sensors</vt:lpstr>
      <vt:lpstr>Humidity Sensors</vt:lpstr>
      <vt:lpstr>Camera</vt:lpstr>
      <vt:lpstr>Electronics design</vt:lpstr>
      <vt:lpstr>Control Electronics</vt:lpstr>
      <vt:lpstr>Possible Power Sources</vt:lpstr>
      <vt:lpstr>Power Budget</vt:lpstr>
      <vt:lpstr>Power Supplies</vt:lpstr>
      <vt:lpstr>Software design</vt:lpstr>
      <vt:lpstr>Data Storage</vt:lpstr>
      <vt:lpstr>During Flight Flowchart</vt:lpstr>
      <vt:lpstr>Pre Flight Flowchart</vt:lpstr>
      <vt:lpstr>Post Flight Flowchart</vt:lpstr>
      <vt:lpstr>Post Flight Data Processing</vt:lpstr>
      <vt:lpstr>Mechanical design</vt:lpstr>
      <vt:lpstr>Thermal Design</vt:lpstr>
      <vt:lpstr>Payload Design</vt:lpstr>
      <vt:lpstr>External Design - Drawings</vt:lpstr>
      <vt:lpstr>Development</vt:lpstr>
      <vt:lpstr>Timeline and Milestones</vt:lpstr>
      <vt:lpstr>Payload Development Plan</vt:lpstr>
      <vt:lpstr>What is next</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Philosoraptor</dc:title>
  <dc:creator>Hannah</dc:creator>
  <cp:lastModifiedBy>munka</cp:lastModifiedBy>
  <cp:revision>48</cp:revision>
  <dcterms:created xsi:type="dcterms:W3CDTF">2011-02-09T23:31:59Z</dcterms:created>
  <dcterms:modified xsi:type="dcterms:W3CDTF">2011-02-10T06:39:30Z</dcterms:modified>
</cp:coreProperties>
</file>