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321" r:id="rId10"/>
    <p:sldId id="322" r:id="rId11"/>
    <p:sldId id="325" r:id="rId12"/>
    <p:sldId id="300" r:id="rId13"/>
    <p:sldId id="301" r:id="rId14"/>
    <p:sldId id="303" r:id="rId15"/>
    <p:sldId id="305" r:id="rId16"/>
    <p:sldId id="324" r:id="rId17"/>
    <p:sldId id="268" r:id="rId18"/>
    <p:sldId id="269" r:id="rId19"/>
    <p:sldId id="270" r:id="rId20"/>
    <p:sldId id="271" r:id="rId21"/>
    <p:sldId id="272" r:id="rId22"/>
    <p:sldId id="317" r:id="rId23"/>
    <p:sldId id="318" r:id="rId24"/>
    <p:sldId id="320" r:id="rId25"/>
    <p:sldId id="277" r:id="rId26"/>
    <p:sldId id="278" r:id="rId27"/>
    <p:sldId id="280" r:id="rId28"/>
    <p:sldId id="281" r:id="rId29"/>
    <p:sldId id="282" r:id="rId30"/>
    <p:sldId id="283" r:id="rId31"/>
    <p:sldId id="284" r:id="rId32"/>
    <p:sldId id="285" r:id="rId33"/>
    <p:sldId id="286" r:id="rId34"/>
    <p:sldId id="287" r:id="rId35"/>
    <p:sldId id="297" r:id="rId36"/>
    <p:sldId id="308" r:id="rId37"/>
    <p:sldId id="309" r:id="rId38"/>
    <p:sldId id="310" r:id="rId39"/>
    <p:sldId id="311" r:id="rId40"/>
    <p:sldId id="313" r:id="rId41"/>
    <p:sldId id="314" r:id="rId42"/>
    <p:sldId id="323" r:id="rId43"/>
    <p:sldId id="315" r:id="rId44"/>
    <p:sldId id="316" r:id="rId45"/>
    <p:sldId id="291" r:id="rId46"/>
    <p:sldId id="299" r:id="rId47"/>
    <p:sldId id="296" r:id="rId48"/>
    <p:sldId id="292" r:id="rId49"/>
    <p:sldId id="293" r:id="rId50"/>
    <p:sldId id="294" r:id="rId51"/>
    <p:sldId id="29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Humidity vs Temperature</a:t>
            </a:r>
          </a:p>
        </c:rich>
      </c:tx>
      <c:layout/>
      <c:overlay val="0"/>
    </c:title>
    <c:autoTitleDeleted val="0"/>
    <c:plotArea>
      <c:layout/>
      <c:scatterChart>
        <c:scatterStyle val="lineMarker"/>
        <c:varyColors val="0"/>
        <c:ser>
          <c:idx val="0"/>
          <c:order val="0"/>
          <c:tx>
            <c:v>Relative Humidity</c:v>
          </c:tx>
          <c:spPr>
            <a:ln w="28575">
              <a:noFill/>
            </a:ln>
          </c:spPr>
          <c:xVal>
            <c:numRef>
              <c:f>Sheet1!$A$3:$A$9</c:f>
              <c:numCache>
                <c:formatCode>General</c:formatCode>
                <c:ptCount val="7"/>
                <c:pt idx="0">
                  <c:v>0</c:v>
                </c:pt>
                <c:pt idx="1">
                  <c:v>5</c:v>
                </c:pt>
                <c:pt idx="2">
                  <c:v>10</c:v>
                </c:pt>
                <c:pt idx="3">
                  <c:v>15</c:v>
                </c:pt>
                <c:pt idx="4">
                  <c:v>20</c:v>
                </c:pt>
                <c:pt idx="5">
                  <c:v>25</c:v>
                </c:pt>
                <c:pt idx="6">
                  <c:v>30</c:v>
                </c:pt>
              </c:numCache>
            </c:numRef>
          </c:xVal>
          <c:yVal>
            <c:numRef>
              <c:f>Sheet1!$D$3:$D$9</c:f>
              <c:numCache>
                <c:formatCode>General</c:formatCode>
                <c:ptCount val="7"/>
                <c:pt idx="0">
                  <c:v>1</c:v>
                </c:pt>
                <c:pt idx="1">
                  <c:v>0.70103448275862068</c:v>
                </c:pt>
                <c:pt idx="2">
                  <c:v>0.49787755102040815</c:v>
                </c:pt>
                <c:pt idx="3">
                  <c:v>0.35855379188712522</c:v>
                </c:pt>
                <c:pt idx="4">
                  <c:v>0.26142306043720531</c:v>
                </c:pt>
                <c:pt idx="5">
                  <c:v>0.19485623003194888</c:v>
                </c:pt>
                <c:pt idx="6">
                  <c:v>0.14404818138875766</c:v>
                </c:pt>
              </c:numCache>
            </c:numRef>
          </c:yVal>
          <c:smooth val="0"/>
        </c:ser>
        <c:dLbls>
          <c:showLegendKey val="0"/>
          <c:showVal val="0"/>
          <c:showCatName val="0"/>
          <c:showSerName val="0"/>
          <c:showPercent val="0"/>
          <c:showBubbleSize val="0"/>
        </c:dLbls>
        <c:axId val="58668544"/>
        <c:axId val="58670464"/>
      </c:scatterChart>
      <c:valAx>
        <c:axId val="58668544"/>
        <c:scaling>
          <c:orientation val="minMax"/>
        </c:scaling>
        <c:delete val="0"/>
        <c:axPos val="b"/>
        <c:title>
          <c:tx>
            <c:rich>
              <a:bodyPr/>
              <a:lstStyle/>
              <a:p>
                <a:pPr>
                  <a:defRPr/>
                </a:pPr>
                <a:r>
                  <a:rPr lang="en-US" sz="1200" dirty="0"/>
                  <a:t>Temperature</a:t>
                </a:r>
                <a:r>
                  <a:rPr lang="en-US" sz="1200" baseline="0" dirty="0"/>
                  <a:t> [C]</a:t>
                </a:r>
                <a:endParaRPr lang="en-US" sz="1200" dirty="0"/>
              </a:p>
            </c:rich>
          </c:tx>
          <c:layout/>
          <c:overlay val="0"/>
        </c:title>
        <c:numFmt formatCode="General" sourceLinked="1"/>
        <c:majorTickMark val="out"/>
        <c:minorTickMark val="none"/>
        <c:tickLblPos val="nextTo"/>
        <c:crossAx val="58670464"/>
        <c:crosses val="autoZero"/>
        <c:crossBetween val="midCat"/>
      </c:valAx>
      <c:valAx>
        <c:axId val="58670464"/>
        <c:scaling>
          <c:orientation val="minMax"/>
        </c:scaling>
        <c:delete val="0"/>
        <c:axPos val="l"/>
        <c:majorGridlines/>
        <c:title>
          <c:tx>
            <c:rich>
              <a:bodyPr rot="0" vert="horz"/>
              <a:lstStyle/>
              <a:p>
                <a:pPr>
                  <a:defRPr/>
                </a:pPr>
                <a:r>
                  <a:rPr lang="en-US" sz="1200" dirty="0"/>
                  <a:t>Humidity</a:t>
                </a:r>
              </a:p>
              <a:p>
                <a:pPr>
                  <a:defRPr/>
                </a:pPr>
                <a:r>
                  <a:rPr lang="en-US" sz="1200" dirty="0"/>
                  <a:t>[%</a:t>
                </a:r>
                <a:r>
                  <a:rPr lang="en-US" sz="1200" baseline="0" dirty="0"/>
                  <a:t> </a:t>
                </a:r>
                <a:r>
                  <a:rPr lang="en-US" sz="1200" baseline="0" dirty="0" err="1"/>
                  <a:t>rel</a:t>
                </a:r>
                <a:r>
                  <a:rPr lang="en-US" sz="1200" baseline="0" dirty="0"/>
                  <a:t>]</a:t>
                </a:r>
                <a:endParaRPr lang="en-US" sz="1200" dirty="0"/>
              </a:p>
            </c:rich>
          </c:tx>
          <c:layout/>
          <c:overlay val="0"/>
        </c:title>
        <c:numFmt formatCode="General" sourceLinked="1"/>
        <c:majorTickMark val="out"/>
        <c:minorTickMark val="none"/>
        <c:tickLblPos val="nextTo"/>
        <c:crossAx val="58668544"/>
        <c:crosses val="autoZero"/>
        <c:crossBetween val="midCat"/>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26258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423049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11596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374644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BBA76-F7C5-4AF6-9DDE-2FC67A8ECAC1}"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145846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BBBA76-F7C5-4AF6-9DDE-2FC67A8ECAC1}" type="datetimeFigureOut">
              <a:rPr lang="en-US" smtClean="0"/>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209038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BBBA76-F7C5-4AF6-9DDE-2FC67A8ECAC1}" type="datetimeFigureOut">
              <a:rPr lang="en-US" smtClean="0"/>
              <a:t>3/31/2011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68843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BBBA76-F7C5-4AF6-9DDE-2FC67A8ECAC1}" type="datetimeFigureOut">
              <a:rPr lang="en-US" smtClean="0"/>
              <a:t>3/31/2011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351675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BBA76-F7C5-4AF6-9DDE-2FC67A8ECAC1}" type="datetimeFigureOut">
              <a:rPr lang="en-US" smtClean="0"/>
              <a:t>3/31/2011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348116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BBA76-F7C5-4AF6-9DDE-2FC67A8ECAC1}" type="datetimeFigureOut">
              <a:rPr lang="en-US" smtClean="0"/>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214018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BBA76-F7C5-4AF6-9DDE-2FC67A8ECAC1}" type="datetimeFigureOut">
              <a:rPr lang="en-US" smtClean="0"/>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t>‹#›</a:t>
            </a:fld>
            <a:endParaRPr lang="en-US"/>
          </a:p>
        </p:txBody>
      </p:sp>
    </p:spTree>
    <p:extLst>
      <p:ext uri="{BB962C8B-B14F-4D97-AF65-F5344CB8AC3E}">
        <p14:creationId xmlns:p14="http://schemas.microsoft.com/office/powerpoint/2010/main" val="232344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BBA76-F7C5-4AF6-9DDE-2FC67A8ECAC1}" type="datetimeFigureOut">
              <a:rPr lang="en-US" smtClean="0"/>
              <a:t>3/31/2011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AF974-CF5F-44FB-B668-C8C46C45FC99}" type="slidenum">
              <a:rPr lang="en-US" smtClean="0"/>
              <a:t>‹#›</a:t>
            </a:fld>
            <a:endParaRPr lang="en-US"/>
          </a:p>
        </p:txBody>
      </p:sp>
    </p:spTree>
    <p:extLst>
      <p:ext uri="{BB962C8B-B14F-4D97-AF65-F5344CB8AC3E}">
        <p14:creationId xmlns:p14="http://schemas.microsoft.com/office/powerpoint/2010/main" val="22685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ngineeringtoolbox.com/humidity-ratio-air-d_686.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yckoffschools.org/eisenhower/teachers/chen/atmosphere/earthatmosphere.ht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581400"/>
            <a:ext cx="8458200" cy="3048000"/>
          </a:xfrm>
        </p:spPr>
        <p:txBody>
          <a:bodyPr>
            <a:normAutofit/>
          </a:bodyPr>
          <a:lstStyle/>
          <a:p>
            <a:r>
              <a:rPr lang="en-US" dirty="0" smtClean="0"/>
              <a:t>PHAT-TACO Experiment</a:t>
            </a:r>
          </a:p>
          <a:p>
            <a:r>
              <a:rPr lang="en-US" dirty="0" smtClean="0"/>
              <a:t>Pressure Humidity And Temperature </a:t>
            </a:r>
          </a:p>
          <a:p>
            <a:r>
              <a:rPr lang="en-US" dirty="0" smtClean="0"/>
              <a:t>Tests And Camera Observations</a:t>
            </a:r>
          </a:p>
          <a:p>
            <a:r>
              <a:rPr lang="en-US" dirty="0" smtClean="0"/>
              <a:t>Hannah Gardiner, Bill Freeman, Randy Dupuis, Corey Myers, Andrea Spring</a:t>
            </a:r>
            <a:endParaRPr lang="en-US" dirty="0"/>
          </a:p>
        </p:txBody>
      </p:sp>
      <p:sp>
        <p:nvSpPr>
          <p:cNvPr id="5" name="Title 1"/>
          <p:cNvSpPr txBox="1">
            <a:spLocks/>
          </p:cNvSpPr>
          <p:nvPr/>
        </p:nvSpPr>
        <p:spPr>
          <a:xfrm>
            <a:off x="609600" y="75455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Team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3048000" y="1973759"/>
            <a:ext cx="3048000" cy="769441"/>
          </a:xfrm>
          <a:prstGeom prst="rect">
            <a:avLst/>
          </a:prstGeom>
          <a:noFill/>
        </p:spPr>
        <p:txBody>
          <a:bodyPr wrap="square" rtlCol="0">
            <a:spAutoFit/>
          </a:bodyPr>
          <a:lstStyle/>
          <a:p>
            <a:r>
              <a:rPr lang="en-US" sz="4400" dirty="0" err="1" smtClean="0">
                <a:solidFill>
                  <a:prstClr val="black"/>
                </a:solidFill>
                <a:ea typeface="+mj-ea"/>
                <a:cs typeface="+mj-cs"/>
              </a:rPr>
              <a:t>Philosohook</a:t>
            </a:r>
            <a:endParaRPr lang="en-US" dirty="0"/>
          </a:p>
        </p:txBody>
      </p:sp>
    </p:spTree>
    <p:extLst>
      <p:ext uri="{BB962C8B-B14F-4D97-AF65-F5344CB8AC3E}">
        <p14:creationId xmlns:p14="http://schemas.microsoft.com/office/powerpoint/2010/main" val="281517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609600"/>
            <a:ext cx="8382000" cy="606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93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4199"/>
            <a:ext cx="7467600" cy="659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21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Mechanical design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44481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Design</a:t>
            </a:r>
            <a:endParaRPr lang="en-US" dirty="0"/>
          </a:p>
        </p:txBody>
      </p:sp>
      <p:sp>
        <p:nvSpPr>
          <p:cNvPr id="3" name="Content Placeholder 2"/>
          <p:cNvSpPr>
            <a:spLocks noGrp="1"/>
          </p:cNvSpPr>
          <p:nvPr>
            <p:ph idx="1"/>
          </p:nvPr>
        </p:nvSpPr>
        <p:spPr>
          <a:xfrm>
            <a:off x="0" y="1752600"/>
            <a:ext cx="3657600" cy="4525963"/>
          </a:xfrm>
        </p:spPr>
        <p:txBody>
          <a:bodyPr>
            <a:normAutofit fontScale="92500" lnSpcReduction="10000"/>
          </a:bodyPr>
          <a:lstStyle/>
          <a:p>
            <a:r>
              <a:rPr lang="en-US" dirty="0" smtClean="0"/>
              <a:t>Temperature Range: -80</a:t>
            </a:r>
            <a:r>
              <a:rPr lang="en-US" baseline="30000" dirty="0" smtClean="0"/>
              <a:t>o</a:t>
            </a:r>
            <a:r>
              <a:rPr lang="en-US" dirty="0" smtClean="0"/>
              <a:t>C </a:t>
            </a:r>
            <a:r>
              <a:rPr lang="en-US" dirty="0"/>
              <a:t>to </a:t>
            </a:r>
            <a:r>
              <a:rPr lang="en-US" dirty="0" smtClean="0"/>
              <a:t>30</a:t>
            </a:r>
            <a:r>
              <a:rPr lang="en-US" baseline="30000" dirty="0" smtClean="0"/>
              <a:t>o</a:t>
            </a:r>
            <a:r>
              <a:rPr lang="en-US" dirty="0" smtClean="0"/>
              <a:t>C </a:t>
            </a:r>
          </a:p>
          <a:p>
            <a:r>
              <a:rPr lang="en-US" dirty="0" smtClean="0"/>
              <a:t>Construction Material: Insulating </a:t>
            </a:r>
            <a:r>
              <a:rPr lang="en-US" dirty="0"/>
              <a:t>f</a:t>
            </a:r>
            <a:r>
              <a:rPr lang="en-US" dirty="0" smtClean="0"/>
              <a:t>oam </a:t>
            </a:r>
            <a:r>
              <a:rPr lang="en-US" dirty="0"/>
              <a:t>with </a:t>
            </a:r>
            <a:r>
              <a:rPr lang="en-US" dirty="0" smtClean="0"/>
              <a:t>a </a:t>
            </a:r>
            <a:r>
              <a:rPr lang="en-US" dirty="0"/>
              <a:t>low </a:t>
            </a:r>
            <a:r>
              <a:rPr lang="en-US" dirty="0" smtClean="0"/>
              <a:t>thermal conductivity</a:t>
            </a:r>
          </a:p>
          <a:p>
            <a:r>
              <a:rPr lang="en-US" dirty="0" smtClean="0"/>
              <a:t>Heat produced by electronics</a:t>
            </a:r>
          </a:p>
          <a:p>
            <a:r>
              <a:rPr lang="en-US" dirty="0" smtClean="0"/>
              <a:t>-3.9</a:t>
            </a:r>
            <a:r>
              <a:rPr lang="en-US" baseline="30000" dirty="0" smtClean="0"/>
              <a:t>o</a:t>
            </a:r>
            <a:r>
              <a:rPr lang="en-US" dirty="0" smtClean="0"/>
              <a:t>C</a:t>
            </a:r>
          </a:p>
        </p:txBody>
      </p:sp>
      <p:graphicFrame>
        <p:nvGraphicFramePr>
          <p:cNvPr id="4" name="Table 3"/>
          <p:cNvGraphicFramePr>
            <a:graphicFrameLocks noGrp="1"/>
          </p:cNvGraphicFramePr>
          <p:nvPr>
            <p:extLst>
              <p:ext uri="{D42A27DB-BD31-4B8C-83A1-F6EECF244321}">
                <p14:modId xmlns:p14="http://schemas.microsoft.com/office/powerpoint/2010/main" val="2190711041"/>
              </p:ext>
            </p:extLst>
          </p:nvPr>
        </p:nvGraphicFramePr>
        <p:xfrm>
          <a:off x="3810000" y="1905000"/>
          <a:ext cx="5029200" cy="4114799"/>
        </p:xfrm>
        <a:graphic>
          <a:graphicData uri="http://schemas.openxmlformats.org/drawingml/2006/table">
            <a:tbl>
              <a:tblPr firstRow="1" bandRow="1">
                <a:tableStyleId>{5940675A-B579-460E-94D1-54222C63F5DA}</a:tableStyleId>
              </a:tblPr>
              <a:tblGrid>
                <a:gridCol w="2291080"/>
                <a:gridCol w="1442720"/>
                <a:gridCol w="1295400"/>
              </a:tblGrid>
              <a:tr h="1244009">
                <a:tc>
                  <a:txBody>
                    <a:bodyPr/>
                    <a:lstStyle/>
                    <a:p>
                      <a:pPr algn="ctr"/>
                      <a:r>
                        <a:rPr lang="en-US" sz="2400" b="1" dirty="0" smtClean="0"/>
                        <a:t>Component</a:t>
                      </a:r>
                      <a:endParaRPr lang="en-US" sz="2400" b="1" dirty="0"/>
                    </a:p>
                  </a:txBody>
                  <a:tcPr/>
                </a:tc>
                <a:tc>
                  <a:txBody>
                    <a:bodyPr/>
                    <a:lstStyle/>
                    <a:p>
                      <a:pPr algn="ctr"/>
                      <a:r>
                        <a:rPr lang="en-US" sz="2400" b="1" dirty="0" smtClean="0"/>
                        <a:t>Lowest Temp.</a:t>
                      </a:r>
                    </a:p>
                    <a:p>
                      <a:pPr algn="ctr"/>
                      <a:r>
                        <a:rPr lang="en-US" sz="2400" b="1" dirty="0" smtClean="0"/>
                        <a:t>(</a:t>
                      </a:r>
                      <a:r>
                        <a:rPr lang="en-US" sz="2400" b="1" baseline="30000" dirty="0" err="1" smtClean="0"/>
                        <a:t>o</a:t>
                      </a:r>
                      <a:r>
                        <a:rPr lang="en-US" sz="2400" b="1" baseline="0" dirty="0" err="1" smtClean="0"/>
                        <a:t>C</a:t>
                      </a:r>
                      <a:r>
                        <a:rPr lang="en-US" sz="2400" b="1" baseline="0" dirty="0" smtClean="0"/>
                        <a:t>)</a:t>
                      </a:r>
                      <a:endParaRPr lang="en-US" sz="2400" b="1" dirty="0"/>
                    </a:p>
                  </a:txBody>
                  <a:tcPr/>
                </a:tc>
                <a:tc>
                  <a:txBody>
                    <a:bodyPr/>
                    <a:lstStyle/>
                    <a:p>
                      <a:pPr algn="ctr"/>
                      <a:r>
                        <a:rPr lang="en-US" sz="2400" b="1" dirty="0" smtClean="0"/>
                        <a:t>Highest</a:t>
                      </a:r>
                      <a:r>
                        <a:rPr lang="en-US" sz="2400" b="1" baseline="0" dirty="0" smtClean="0"/>
                        <a:t> Temp.</a:t>
                      </a:r>
                    </a:p>
                    <a:p>
                      <a:pPr algn="ctr"/>
                      <a:r>
                        <a:rPr lang="en-US" sz="2400" b="1" baseline="0" dirty="0" smtClean="0"/>
                        <a:t>(</a:t>
                      </a:r>
                      <a:r>
                        <a:rPr lang="en-US" sz="2400" b="1" baseline="30000" dirty="0" err="1" smtClean="0"/>
                        <a:t>o</a:t>
                      </a:r>
                      <a:r>
                        <a:rPr lang="en-US" sz="2400" b="1" baseline="0" dirty="0" err="1" smtClean="0"/>
                        <a:t>C</a:t>
                      </a:r>
                      <a:r>
                        <a:rPr lang="en-US" sz="2400" b="1" baseline="0" dirty="0" smtClean="0"/>
                        <a:t>)</a:t>
                      </a:r>
                      <a:endParaRPr lang="en-US" sz="2400" b="1" dirty="0"/>
                    </a:p>
                  </a:txBody>
                  <a:tcPr/>
                </a:tc>
              </a:tr>
              <a:tr h="478465">
                <a:tc>
                  <a:txBody>
                    <a:bodyPr/>
                    <a:lstStyle/>
                    <a:p>
                      <a:pPr algn="l"/>
                      <a:r>
                        <a:rPr lang="en-US" sz="2400" dirty="0" smtClean="0"/>
                        <a:t>Electronics</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85</a:t>
                      </a:r>
                      <a:endParaRPr lang="en-US" sz="2400" dirty="0"/>
                    </a:p>
                  </a:txBody>
                  <a:tcPr/>
                </a:tc>
              </a:tr>
              <a:tr h="478465">
                <a:tc>
                  <a:txBody>
                    <a:bodyPr/>
                    <a:lstStyle/>
                    <a:p>
                      <a:pPr algn="l"/>
                      <a:r>
                        <a:rPr lang="en-US" sz="2400" dirty="0" smtClean="0"/>
                        <a:t>Pressure Sensor</a:t>
                      </a:r>
                      <a:endParaRPr lang="en-US" sz="2400" dirty="0"/>
                    </a:p>
                  </a:txBody>
                  <a:tcPr/>
                </a:tc>
                <a:tc>
                  <a:txBody>
                    <a:bodyPr/>
                    <a:lstStyle/>
                    <a:p>
                      <a:pPr algn="r"/>
                      <a:r>
                        <a:rPr lang="en-US" sz="2400" dirty="0" smtClean="0"/>
                        <a:t>-20</a:t>
                      </a:r>
                      <a:endParaRPr lang="en-US" sz="2400" dirty="0"/>
                    </a:p>
                  </a:txBody>
                  <a:tcPr/>
                </a:tc>
                <a:tc>
                  <a:txBody>
                    <a:bodyPr/>
                    <a:lstStyle/>
                    <a:p>
                      <a:pPr algn="r"/>
                      <a:r>
                        <a:rPr lang="en-US" sz="2400" dirty="0" smtClean="0"/>
                        <a:t>85</a:t>
                      </a:r>
                      <a:endParaRPr lang="en-US" sz="2400" dirty="0"/>
                    </a:p>
                  </a:txBody>
                  <a:tcPr/>
                </a:tc>
              </a:tr>
              <a:tr h="478465">
                <a:tc>
                  <a:txBody>
                    <a:bodyPr/>
                    <a:lstStyle/>
                    <a:p>
                      <a:pPr algn="l"/>
                      <a:r>
                        <a:rPr lang="en-US" sz="2400" dirty="0" smtClean="0"/>
                        <a:t>Humidity Sensor</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85</a:t>
                      </a:r>
                      <a:endParaRPr lang="en-US" sz="2400" dirty="0"/>
                    </a:p>
                  </a:txBody>
                  <a:tcPr/>
                </a:tc>
              </a:tr>
              <a:tr h="478465">
                <a:tc>
                  <a:txBody>
                    <a:bodyPr/>
                    <a:lstStyle/>
                    <a:p>
                      <a:pPr algn="l"/>
                      <a:r>
                        <a:rPr lang="en-US" sz="2400" dirty="0" smtClean="0"/>
                        <a:t>Temp Sensor</a:t>
                      </a:r>
                      <a:endParaRPr lang="en-US" sz="2400" dirty="0"/>
                    </a:p>
                  </a:txBody>
                  <a:tcPr/>
                </a:tc>
                <a:tc>
                  <a:txBody>
                    <a:bodyPr/>
                    <a:lstStyle/>
                    <a:p>
                      <a:pPr algn="r"/>
                      <a:r>
                        <a:rPr lang="en-US" sz="2400" dirty="0" smtClean="0"/>
                        <a:t>-65</a:t>
                      </a:r>
                      <a:endParaRPr lang="en-US" sz="2400" dirty="0"/>
                    </a:p>
                  </a:txBody>
                  <a:tcPr/>
                </a:tc>
                <a:tc>
                  <a:txBody>
                    <a:bodyPr/>
                    <a:lstStyle/>
                    <a:p>
                      <a:pPr algn="r"/>
                      <a:r>
                        <a:rPr lang="en-US" sz="2400" dirty="0" smtClean="0"/>
                        <a:t>200</a:t>
                      </a:r>
                      <a:endParaRPr lang="en-US" sz="2400" dirty="0"/>
                    </a:p>
                  </a:txBody>
                  <a:tcPr/>
                </a:tc>
              </a:tr>
              <a:tr h="478465">
                <a:tc>
                  <a:txBody>
                    <a:bodyPr/>
                    <a:lstStyle/>
                    <a:p>
                      <a:pPr algn="l"/>
                      <a:r>
                        <a:rPr lang="en-US" sz="2400" dirty="0" smtClean="0"/>
                        <a:t>Camera</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100</a:t>
                      </a:r>
                    </a:p>
                  </a:txBody>
                  <a:tcPr/>
                </a:tc>
              </a:tr>
              <a:tr h="478465">
                <a:tc>
                  <a:txBody>
                    <a:bodyPr/>
                    <a:lstStyle/>
                    <a:p>
                      <a:pPr algn="l"/>
                      <a:r>
                        <a:rPr lang="en-US" sz="2400" dirty="0" smtClean="0"/>
                        <a:t>Batteries</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60</a:t>
                      </a:r>
                    </a:p>
                  </a:txBody>
                  <a:tcPr/>
                </a:tc>
              </a:tr>
            </a:tbl>
          </a:graphicData>
        </a:graphic>
      </p:graphicFrame>
    </p:spTree>
    <p:extLst>
      <p:ext uri="{BB962C8B-B14F-4D97-AF65-F5344CB8AC3E}">
        <p14:creationId xmlns:p14="http://schemas.microsoft.com/office/powerpoint/2010/main" val="295595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Design</a:t>
            </a:r>
            <a:endParaRPr lang="en-US" dirty="0"/>
          </a:p>
        </p:txBody>
      </p:sp>
      <p:sp>
        <p:nvSpPr>
          <p:cNvPr id="4" name="Text Placeholder 3"/>
          <p:cNvSpPr>
            <a:spLocks noGrp="1"/>
          </p:cNvSpPr>
          <p:nvPr>
            <p:ph type="body" idx="1"/>
          </p:nvPr>
        </p:nvSpPr>
        <p:spPr/>
        <p:txBody>
          <a:bodyPr>
            <a:noAutofit/>
          </a:bodyPr>
          <a:lstStyle/>
          <a:p>
            <a:r>
              <a:rPr lang="en-US" sz="3600" dirty="0" smtClean="0"/>
              <a:t>External</a:t>
            </a:r>
            <a:endParaRPr lang="en-US" sz="3600" dirty="0"/>
          </a:p>
        </p:txBody>
      </p:sp>
      <p:sp>
        <p:nvSpPr>
          <p:cNvPr id="3" name="Content Placeholder 2"/>
          <p:cNvSpPr>
            <a:spLocks noGrp="1"/>
          </p:cNvSpPr>
          <p:nvPr>
            <p:ph sz="half" idx="2"/>
          </p:nvPr>
        </p:nvSpPr>
        <p:spPr/>
        <p:txBody>
          <a:bodyPr>
            <a:normAutofit/>
          </a:bodyPr>
          <a:lstStyle/>
          <a:p>
            <a:r>
              <a:rPr lang="en-US" sz="2800" dirty="0" smtClean="0"/>
              <a:t>Hexagonal</a:t>
            </a:r>
          </a:p>
          <a:p>
            <a:pPr lvl="1"/>
            <a:r>
              <a:rPr lang="en-US" sz="2400" dirty="0" smtClean="0"/>
              <a:t>9.5 cm sides</a:t>
            </a:r>
          </a:p>
          <a:p>
            <a:pPr lvl="1"/>
            <a:r>
              <a:rPr lang="en-US" sz="2400" dirty="0" smtClean="0"/>
              <a:t>10 cm high; 14 cm including the bottom</a:t>
            </a:r>
          </a:p>
          <a:p>
            <a:r>
              <a:rPr lang="en-US" sz="2800" dirty="0" smtClean="0"/>
              <a:t>2 holes in the lid</a:t>
            </a:r>
          </a:p>
          <a:p>
            <a:pPr lvl="1"/>
            <a:r>
              <a:rPr lang="en-US" sz="2400" dirty="0" smtClean="0"/>
              <a:t>Temperature and Humidity Sensors</a:t>
            </a:r>
          </a:p>
          <a:p>
            <a:pPr lvl="1"/>
            <a:r>
              <a:rPr lang="en-US" sz="2400" dirty="0" smtClean="0"/>
              <a:t>Camera</a:t>
            </a:r>
          </a:p>
          <a:p>
            <a:endParaRPr lang="en-US" sz="2800" dirty="0" smtClean="0"/>
          </a:p>
          <a:p>
            <a:endParaRPr lang="en-US" sz="2800" dirty="0"/>
          </a:p>
        </p:txBody>
      </p:sp>
      <p:sp>
        <p:nvSpPr>
          <p:cNvPr id="5" name="Text Placeholder 4"/>
          <p:cNvSpPr>
            <a:spLocks noGrp="1"/>
          </p:cNvSpPr>
          <p:nvPr>
            <p:ph type="body" sz="quarter" idx="3"/>
          </p:nvPr>
        </p:nvSpPr>
        <p:spPr/>
        <p:txBody>
          <a:bodyPr>
            <a:noAutofit/>
          </a:bodyPr>
          <a:lstStyle/>
          <a:p>
            <a:r>
              <a:rPr lang="en-US" sz="3600" dirty="0" smtClean="0"/>
              <a:t>Internal</a:t>
            </a:r>
            <a:endParaRPr lang="en-US" sz="3600" dirty="0"/>
          </a:p>
        </p:txBody>
      </p:sp>
      <p:sp>
        <p:nvSpPr>
          <p:cNvPr id="6" name="Content Placeholder 5"/>
          <p:cNvSpPr>
            <a:spLocks noGrp="1"/>
          </p:cNvSpPr>
          <p:nvPr>
            <p:ph sz="quarter" idx="4"/>
          </p:nvPr>
        </p:nvSpPr>
        <p:spPr/>
        <p:txBody>
          <a:bodyPr/>
          <a:lstStyle/>
          <a:p>
            <a:r>
              <a:rPr lang="en-US" sz="2800" dirty="0" err="1" smtClean="0"/>
              <a:t>BalloonSat</a:t>
            </a:r>
            <a:r>
              <a:rPr lang="en-US" sz="2800" dirty="0" smtClean="0"/>
              <a:t>, sensors and conditioning will be on the bottom</a:t>
            </a:r>
          </a:p>
          <a:p>
            <a:r>
              <a:rPr lang="en-US" sz="2800" dirty="0" smtClean="0"/>
              <a:t>Camera will be in a cut out in the top</a:t>
            </a:r>
          </a:p>
          <a:p>
            <a:r>
              <a:rPr lang="en-US" sz="2800" dirty="0" smtClean="0"/>
              <a:t>Camera will be secured by duct tape and an optional basswood shelf</a:t>
            </a:r>
            <a:endParaRPr lang="en-US" sz="2800" dirty="0"/>
          </a:p>
        </p:txBody>
      </p:sp>
    </p:spTree>
    <p:extLst>
      <p:ext uri="{BB962C8B-B14F-4D97-AF65-F5344CB8AC3E}">
        <p14:creationId xmlns:p14="http://schemas.microsoft.com/office/powerpoint/2010/main" val="248638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Drawings</a:t>
            </a:r>
            <a:endParaRPr lang="en-US" dirty="0"/>
          </a:p>
        </p:txBody>
      </p:sp>
      <p:pic>
        <p:nvPicPr>
          <p:cNvPr id="3" name="Picture 2" descr="C:\Users\aces\Desktop\Dropbox\Drawings\Intternal Full.JPG"/>
          <p:cNvPicPr/>
          <p:nvPr/>
        </p:nvPicPr>
        <p:blipFill rotWithShape="1">
          <a:blip r:embed="rId2">
            <a:extLst>
              <a:ext uri="{28A0092B-C50C-407E-A947-70E740481C1C}">
                <a14:useLocalDpi xmlns:a14="http://schemas.microsoft.com/office/drawing/2010/main" val="0"/>
              </a:ext>
            </a:extLst>
          </a:blip>
          <a:srcRect l="17300" t="9582" r="16828" b="26963"/>
          <a:stretch/>
        </p:blipFill>
        <p:spPr bwMode="auto">
          <a:xfrm>
            <a:off x="457201" y="1148900"/>
            <a:ext cx="8229600" cy="548050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581400" y="1905000"/>
            <a:ext cx="1447800" cy="369332"/>
          </a:xfrm>
          <a:prstGeom prst="rect">
            <a:avLst/>
          </a:prstGeom>
          <a:noFill/>
        </p:spPr>
        <p:txBody>
          <a:bodyPr wrap="square" rtlCol="0">
            <a:spAutoFit/>
          </a:bodyPr>
          <a:lstStyle/>
          <a:p>
            <a:r>
              <a:rPr lang="en-US" dirty="0" smtClean="0"/>
              <a:t>Front</a:t>
            </a:r>
            <a:endParaRPr lang="en-US" dirty="0"/>
          </a:p>
        </p:txBody>
      </p:sp>
      <p:sp>
        <p:nvSpPr>
          <p:cNvPr id="5" name="TextBox 4"/>
          <p:cNvSpPr txBox="1"/>
          <p:nvPr/>
        </p:nvSpPr>
        <p:spPr>
          <a:xfrm>
            <a:off x="6324600" y="1905000"/>
            <a:ext cx="990600" cy="369332"/>
          </a:xfrm>
          <a:prstGeom prst="rect">
            <a:avLst/>
          </a:prstGeom>
          <a:noFill/>
        </p:spPr>
        <p:txBody>
          <a:bodyPr wrap="square" rtlCol="0">
            <a:spAutoFit/>
          </a:bodyPr>
          <a:lstStyle/>
          <a:p>
            <a:r>
              <a:rPr lang="en-US" dirty="0" smtClean="0"/>
              <a:t>Side</a:t>
            </a:r>
            <a:endParaRPr lang="en-US" dirty="0"/>
          </a:p>
        </p:txBody>
      </p:sp>
      <p:sp>
        <p:nvSpPr>
          <p:cNvPr id="6" name="TextBox 5"/>
          <p:cNvSpPr txBox="1"/>
          <p:nvPr/>
        </p:nvSpPr>
        <p:spPr>
          <a:xfrm>
            <a:off x="3581400" y="4343400"/>
            <a:ext cx="914400" cy="381000"/>
          </a:xfrm>
          <a:prstGeom prst="rect">
            <a:avLst/>
          </a:prstGeom>
          <a:noFill/>
        </p:spPr>
        <p:txBody>
          <a:bodyPr wrap="square" rtlCol="0">
            <a:spAutoFit/>
          </a:bodyPr>
          <a:lstStyle/>
          <a:p>
            <a:r>
              <a:rPr lang="en-US" dirty="0" smtClean="0"/>
              <a:t>Top</a:t>
            </a:r>
            <a:endParaRPr lang="en-US" dirty="0"/>
          </a:p>
        </p:txBody>
      </p:sp>
      <p:sp>
        <p:nvSpPr>
          <p:cNvPr id="7" name="TextBox 6"/>
          <p:cNvSpPr txBox="1"/>
          <p:nvPr/>
        </p:nvSpPr>
        <p:spPr>
          <a:xfrm>
            <a:off x="5029200" y="3657600"/>
            <a:ext cx="1524000" cy="369332"/>
          </a:xfrm>
          <a:prstGeom prst="rect">
            <a:avLst/>
          </a:prstGeom>
          <a:noFill/>
        </p:spPr>
        <p:txBody>
          <a:bodyPr wrap="square" rtlCol="0">
            <a:spAutoFit/>
          </a:bodyPr>
          <a:lstStyle/>
          <a:p>
            <a:r>
              <a:rPr lang="en-US" dirty="0" smtClean="0"/>
              <a:t>Axonometric</a:t>
            </a:r>
            <a:endParaRPr lang="en-US" dirty="0"/>
          </a:p>
        </p:txBody>
      </p:sp>
    </p:spTree>
    <p:extLst>
      <p:ext uri="{BB962C8B-B14F-4D97-AF65-F5344CB8AC3E}">
        <p14:creationId xmlns:p14="http://schemas.microsoft.com/office/powerpoint/2010/main" val="3010351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Budget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35241868"/>
              </p:ext>
            </p:extLst>
          </p:nvPr>
        </p:nvGraphicFramePr>
        <p:xfrm>
          <a:off x="228599" y="1523998"/>
          <a:ext cx="8382001" cy="4456855"/>
        </p:xfrm>
        <a:graphic>
          <a:graphicData uri="http://schemas.openxmlformats.org/drawingml/2006/table">
            <a:tbl>
              <a:tblPr firstRow="1" firstCol="1" bandRow="1">
                <a:tableStyleId>{5940675A-B579-460E-94D1-54222C63F5DA}</a:tableStyleId>
              </a:tblPr>
              <a:tblGrid>
                <a:gridCol w="3200401"/>
                <a:gridCol w="1524000"/>
                <a:gridCol w="1676400"/>
                <a:gridCol w="1981200"/>
              </a:tblGrid>
              <a:tr h="465667">
                <a:tc>
                  <a:txBody>
                    <a:bodyPr/>
                    <a:lstStyle/>
                    <a:p>
                      <a:pPr marL="0" marR="0" algn="ctr">
                        <a:spcBef>
                          <a:spcPts val="0"/>
                        </a:spcBef>
                        <a:spcAft>
                          <a:spcPts val="0"/>
                        </a:spcAft>
                        <a:tabLst>
                          <a:tab pos="114300" algn="l"/>
                          <a:tab pos="1600200" algn="l"/>
                          <a:tab pos="2971800" algn="ctr"/>
                          <a:tab pos="5829300" algn="r"/>
                        </a:tabLst>
                      </a:pPr>
                      <a:r>
                        <a:rPr lang="en-US" sz="2400" dirty="0">
                          <a:effectLst/>
                        </a:rPr>
                        <a:t>Component</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Weight (g)</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Uncertainty (+/-g)</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Measured or estimated</a:t>
                      </a:r>
                      <a:endParaRPr lang="en-US" sz="2400" i="1" dirty="0">
                        <a:effectLst/>
                        <a:latin typeface="Times New Roman"/>
                        <a:ea typeface="Times New Roman"/>
                      </a:endParaRPr>
                    </a:p>
                  </a:txBody>
                  <a:tcPr marL="68580" marR="68580" marT="0" marB="0"/>
                </a:tc>
              </a:tr>
              <a:tr h="465667">
                <a:tc>
                  <a:txBody>
                    <a:bodyPr/>
                    <a:lstStyle/>
                    <a:p>
                      <a:pPr marL="0" marR="0" algn="l">
                        <a:spcBef>
                          <a:spcPts val="0"/>
                        </a:spcBef>
                        <a:spcAft>
                          <a:spcPts val="0"/>
                        </a:spcAft>
                        <a:tabLst>
                          <a:tab pos="114300" algn="l"/>
                          <a:tab pos="1600200" algn="l"/>
                          <a:tab pos="2971800" algn="ctr"/>
                          <a:tab pos="5829300" algn="r"/>
                        </a:tabLst>
                      </a:pPr>
                      <a:r>
                        <a:rPr lang="en-US" sz="2400" dirty="0">
                          <a:effectLst/>
                        </a:rPr>
                        <a:t>BalloonSat</a:t>
                      </a:r>
                      <a:endParaRPr lang="en-US" sz="2400" i="1" dirty="0">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dirty="0">
                          <a:effectLst/>
                        </a:rPr>
                        <a:t>65</a:t>
                      </a:r>
                      <a:endParaRPr lang="en-US" sz="2400" i="1" dirty="0">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dirty="0">
                          <a:effectLst/>
                        </a:rPr>
                        <a:t>2</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a:effectLst/>
                        </a:rPr>
                        <a:t>Measured</a:t>
                      </a:r>
                      <a:endParaRPr lang="en-US" sz="2400" i="1">
                        <a:effectLst/>
                        <a:latin typeface="Times New Roman"/>
                        <a:ea typeface="Times New Roman"/>
                      </a:endParaRPr>
                    </a:p>
                  </a:txBody>
                  <a:tcPr marL="68580" marR="68580" marT="0" marB="0"/>
                </a:tc>
              </a:tr>
              <a:tr h="465667">
                <a:tc>
                  <a:txBody>
                    <a:bodyPr/>
                    <a:lstStyle/>
                    <a:p>
                      <a:pPr marL="0" marR="0" algn="l">
                        <a:spcBef>
                          <a:spcPts val="0"/>
                        </a:spcBef>
                        <a:spcAft>
                          <a:spcPts val="0"/>
                        </a:spcAft>
                        <a:tabLst>
                          <a:tab pos="114300" algn="l"/>
                          <a:tab pos="1600200" algn="l"/>
                          <a:tab pos="2971800" algn="ctr"/>
                          <a:tab pos="5829300" algn="r"/>
                        </a:tabLst>
                      </a:pPr>
                      <a:r>
                        <a:rPr lang="en-US" sz="2400" dirty="0">
                          <a:effectLst/>
                        </a:rPr>
                        <a:t>Power Supply 1</a:t>
                      </a:r>
                      <a:endParaRPr lang="en-US" sz="2400" i="1" dirty="0">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a:effectLst/>
                        </a:rPr>
                        <a:t>65</a:t>
                      </a:r>
                      <a:endParaRPr lang="en-US" sz="2400" i="1">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dirty="0">
                          <a:effectLst/>
                        </a:rPr>
                        <a:t>2</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a:effectLst/>
                        </a:rPr>
                        <a:t>Measured</a:t>
                      </a:r>
                      <a:endParaRPr lang="en-US" sz="2400" i="1">
                        <a:effectLst/>
                        <a:latin typeface="Times New Roman"/>
                        <a:ea typeface="Times New Roman"/>
                      </a:endParaRPr>
                    </a:p>
                  </a:txBody>
                  <a:tcPr marL="68580" marR="68580" marT="0" marB="0"/>
                </a:tc>
              </a:tr>
              <a:tr h="465667">
                <a:tc>
                  <a:txBody>
                    <a:bodyPr/>
                    <a:lstStyle/>
                    <a:p>
                      <a:pPr marL="0" marR="0" algn="l">
                        <a:spcBef>
                          <a:spcPts val="0"/>
                        </a:spcBef>
                        <a:spcAft>
                          <a:spcPts val="0"/>
                        </a:spcAft>
                        <a:tabLst>
                          <a:tab pos="114300" algn="l"/>
                          <a:tab pos="1600200" algn="l"/>
                          <a:tab pos="2971800" algn="ctr"/>
                          <a:tab pos="5829300" algn="r"/>
                        </a:tabLst>
                      </a:pPr>
                      <a:r>
                        <a:rPr lang="en-US" sz="2400" dirty="0">
                          <a:effectLst/>
                        </a:rPr>
                        <a:t>Power Supply 2</a:t>
                      </a:r>
                      <a:endParaRPr lang="en-US" sz="2400" i="1" dirty="0">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a:effectLst/>
                        </a:rPr>
                        <a:t>80</a:t>
                      </a:r>
                      <a:endParaRPr lang="en-US" sz="2400" i="1">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dirty="0">
                          <a:effectLst/>
                        </a:rPr>
                        <a:t>2</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Measured</a:t>
                      </a:r>
                      <a:endParaRPr lang="en-US" sz="2400" i="1" dirty="0">
                        <a:effectLst/>
                        <a:latin typeface="Times New Roman"/>
                        <a:ea typeface="Times New Roman"/>
                      </a:endParaRPr>
                    </a:p>
                  </a:txBody>
                  <a:tcPr marL="68580" marR="68580" marT="0" marB="0"/>
                </a:tc>
              </a:tr>
              <a:tr h="931333">
                <a:tc>
                  <a:txBody>
                    <a:bodyPr/>
                    <a:lstStyle/>
                    <a:p>
                      <a:pPr marL="0" marR="0" algn="l">
                        <a:spcBef>
                          <a:spcPts val="0"/>
                        </a:spcBef>
                        <a:spcAft>
                          <a:spcPts val="0"/>
                        </a:spcAft>
                        <a:tabLst>
                          <a:tab pos="114300" algn="l"/>
                          <a:tab pos="1600200" algn="l"/>
                          <a:tab pos="2971800" algn="ctr"/>
                          <a:tab pos="5829300" algn="r"/>
                        </a:tabLst>
                      </a:pPr>
                      <a:r>
                        <a:rPr lang="en-US" sz="2400" dirty="0">
                          <a:effectLst/>
                        </a:rPr>
                        <a:t>Signal Conditioning Board and sensors</a:t>
                      </a:r>
                      <a:endParaRPr lang="en-US" sz="2400" i="1" dirty="0">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a:effectLst/>
                        </a:rPr>
                        <a:t>65</a:t>
                      </a:r>
                      <a:endParaRPr lang="en-US" sz="2400" i="1">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dirty="0">
                          <a:effectLst/>
                        </a:rPr>
                        <a:t>5</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Estimated*</a:t>
                      </a:r>
                      <a:endParaRPr lang="en-US" sz="2400" i="1" dirty="0">
                        <a:effectLst/>
                        <a:latin typeface="Times New Roman"/>
                        <a:ea typeface="Times New Roman"/>
                      </a:endParaRPr>
                    </a:p>
                  </a:txBody>
                  <a:tcPr marL="68580" marR="68580" marT="0" marB="0"/>
                </a:tc>
              </a:tr>
              <a:tr h="465667">
                <a:tc>
                  <a:txBody>
                    <a:bodyPr/>
                    <a:lstStyle/>
                    <a:p>
                      <a:pPr marL="0" marR="0" algn="l">
                        <a:spcBef>
                          <a:spcPts val="0"/>
                        </a:spcBef>
                        <a:spcAft>
                          <a:spcPts val="0"/>
                        </a:spcAft>
                        <a:tabLst>
                          <a:tab pos="114300" algn="l"/>
                          <a:tab pos="1600200" algn="l"/>
                          <a:tab pos="2971800" algn="ctr"/>
                          <a:tab pos="5829300" algn="r"/>
                        </a:tabLst>
                      </a:pPr>
                      <a:r>
                        <a:rPr lang="en-US" sz="2400" dirty="0">
                          <a:effectLst/>
                        </a:rPr>
                        <a:t>Foam Structure</a:t>
                      </a:r>
                      <a:endParaRPr lang="en-US" sz="2400" i="1" dirty="0">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a:effectLst/>
                        </a:rPr>
                        <a:t>50</a:t>
                      </a:r>
                      <a:endParaRPr lang="en-US" sz="2400" i="1">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dirty="0">
                          <a:effectLst/>
                        </a:rPr>
                        <a:t>15</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Measured</a:t>
                      </a:r>
                      <a:endParaRPr lang="en-US" sz="2400" i="1" dirty="0">
                        <a:effectLst/>
                        <a:latin typeface="Times New Roman"/>
                        <a:ea typeface="Times New Roman"/>
                      </a:endParaRPr>
                    </a:p>
                  </a:txBody>
                  <a:tcPr marL="68580" marR="68580" marT="0" marB="0"/>
                </a:tc>
              </a:tr>
              <a:tr h="465667">
                <a:tc>
                  <a:txBody>
                    <a:bodyPr/>
                    <a:lstStyle/>
                    <a:p>
                      <a:pPr marL="0" marR="0" algn="l">
                        <a:spcBef>
                          <a:spcPts val="0"/>
                        </a:spcBef>
                        <a:spcAft>
                          <a:spcPts val="0"/>
                        </a:spcAft>
                        <a:tabLst>
                          <a:tab pos="114300" algn="l"/>
                          <a:tab pos="1600200" algn="l"/>
                          <a:tab pos="2971800" algn="ctr"/>
                          <a:tab pos="5829300" algn="r"/>
                        </a:tabLst>
                      </a:pPr>
                      <a:r>
                        <a:rPr lang="en-US" sz="2400" dirty="0">
                          <a:effectLst/>
                        </a:rPr>
                        <a:t>Camera</a:t>
                      </a:r>
                      <a:endParaRPr lang="en-US" sz="2400" i="1" dirty="0">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a:effectLst/>
                        </a:rPr>
                        <a:t>95</a:t>
                      </a:r>
                      <a:endParaRPr lang="en-US" sz="2400" i="1">
                        <a:effectLst/>
                        <a:latin typeface="Times New Roman"/>
                        <a:ea typeface="Times New Roman"/>
                      </a:endParaRPr>
                    </a:p>
                  </a:txBody>
                  <a:tcPr marL="68580" marR="68580" marT="0" marB="0"/>
                </a:tc>
                <a:tc>
                  <a:txBody>
                    <a:bodyPr/>
                    <a:lstStyle/>
                    <a:p>
                      <a:pPr marL="0" marR="0" algn="r">
                        <a:spcBef>
                          <a:spcPts val="0"/>
                        </a:spcBef>
                        <a:spcAft>
                          <a:spcPts val="0"/>
                        </a:spcAft>
                        <a:tabLst>
                          <a:tab pos="114300" algn="l"/>
                          <a:tab pos="1600200" algn="l"/>
                          <a:tab pos="2971800" algn="ctr"/>
                          <a:tab pos="5829300" algn="r"/>
                        </a:tabLst>
                      </a:pPr>
                      <a:r>
                        <a:rPr lang="en-US" sz="2400" dirty="0">
                          <a:effectLst/>
                        </a:rPr>
                        <a:t>5</a:t>
                      </a:r>
                      <a:endParaRPr lang="en-US" sz="2400" i="1" dirty="0">
                        <a:effectLst/>
                        <a:latin typeface="Times New Roman"/>
                        <a:ea typeface="Times New Roman"/>
                      </a:endParaRPr>
                    </a:p>
                  </a:txBody>
                  <a:tcPr marL="68580" marR="68580" marT="0" marB="0"/>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Measured</a:t>
                      </a:r>
                      <a:endParaRPr lang="en-US" sz="2400" i="1" dirty="0">
                        <a:effectLst/>
                        <a:latin typeface="Times New Roman"/>
                        <a:ea typeface="Times New Roman"/>
                      </a:endParaRPr>
                    </a:p>
                  </a:txBody>
                  <a:tcPr marL="68580" marR="68580" marT="0" marB="0"/>
                </a:tc>
              </a:tr>
              <a:tr h="465667">
                <a:tc>
                  <a:txBody>
                    <a:bodyPr/>
                    <a:lstStyle/>
                    <a:p>
                      <a:pPr marL="0" marR="0" algn="l">
                        <a:spcBef>
                          <a:spcPts val="0"/>
                        </a:spcBef>
                        <a:spcAft>
                          <a:spcPts val="0"/>
                        </a:spcAft>
                        <a:tabLst>
                          <a:tab pos="114300" algn="l"/>
                          <a:tab pos="1600200" algn="l"/>
                          <a:tab pos="2971800" algn="ctr"/>
                          <a:tab pos="5829300" algn="r"/>
                        </a:tabLst>
                      </a:pPr>
                      <a:r>
                        <a:rPr lang="en-US" sz="2400" dirty="0">
                          <a:effectLst/>
                        </a:rPr>
                        <a:t>Total</a:t>
                      </a:r>
                      <a:endParaRPr lang="en-US" sz="2400" i="1" dirty="0">
                        <a:effectLst/>
                        <a:latin typeface="Times New Roman"/>
                        <a:ea typeface="Times New Roman"/>
                      </a:endParaRPr>
                    </a:p>
                  </a:txBody>
                  <a:tcPr marL="68580" marR="68580" marT="0" marB="0">
                    <a:solidFill>
                      <a:srgbClr val="FFFF00"/>
                    </a:solidFill>
                  </a:tcPr>
                </a:tc>
                <a:tc>
                  <a:txBody>
                    <a:bodyPr/>
                    <a:lstStyle/>
                    <a:p>
                      <a:pPr marL="0" marR="0" algn="r">
                        <a:spcBef>
                          <a:spcPts val="0"/>
                        </a:spcBef>
                        <a:spcAft>
                          <a:spcPts val="0"/>
                        </a:spcAft>
                        <a:tabLst>
                          <a:tab pos="114300" algn="l"/>
                          <a:tab pos="1600200" algn="l"/>
                          <a:tab pos="2971800" algn="ctr"/>
                          <a:tab pos="5829300" algn="r"/>
                        </a:tabLst>
                      </a:pPr>
                      <a:r>
                        <a:rPr lang="en-US" sz="2400" dirty="0">
                          <a:effectLst/>
                        </a:rPr>
                        <a:t>420</a:t>
                      </a:r>
                      <a:endParaRPr lang="en-US" sz="2400" i="1" dirty="0">
                        <a:effectLst/>
                        <a:latin typeface="Times New Roman"/>
                        <a:ea typeface="Times New Roman"/>
                      </a:endParaRPr>
                    </a:p>
                  </a:txBody>
                  <a:tcPr marL="68580" marR="68580" marT="0" marB="0">
                    <a:solidFill>
                      <a:srgbClr val="FFFF00"/>
                    </a:solidFill>
                  </a:tcPr>
                </a:tc>
                <a:tc>
                  <a:txBody>
                    <a:bodyPr/>
                    <a:lstStyle/>
                    <a:p>
                      <a:pPr marL="0" marR="0" algn="r">
                        <a:spcBef>
                          <a:spcPts val="0"/>
                        </a:spcBef>
                        <a:spcAft>
                          <a:spcPts val="0"/>
                        </a:spcAft>
                        <a:tabLst>
                          <a:tab pos="114300" algn="l"/>
                          <a:tab pos="1600200" algn="l"/>
                          <a:tab pos="2971800" algn="ctr"/>
                          <a:tab pos="5829300" algn="r"/>
                        </a:tabLst>
                      </a:pPr>
                      <a:r>
                        <a:rPr lang="en-US" sz="2400" dirty="0">
                          <a:effectLst/>
                        </a:rPr>
                        <a:t>28</a:t>
                      </a:r>
                      <a:endParaRPr lang="en-US" sz="2400" i="1" dirty="0">
                        <a:effectLst/>
                        <a:latin typeface="Times New Roman"/>
                        <a:ea typeface="Times New Roman"/>
                      </a:endParaRPr>
                    </a:p>
                  </a:txBody>
                  <a:tcPr marL="68580" marR="68580" marT="0" marB="0">
                    <a:solidFill>
                      <a:srgbClr val="FFFF00"/>
                    </a:solidFill>
                  </a:tcPr>
                </a:tc>
                <a:tc>
                  <a:txBody>
                    <a:bodyPr/>
                    <a:lstStyle/>
                    <a:p>
                      <a:pPr marL="0" marR="0" algn="ctr">
                        <a:spcBef>
                          <a:spcPts val="0"/>
                        </a:spcBef>
                        <a:spcAft>
                          <a:spcPts val="0"/>
                        </a:spcAft>
                        <a:tabLst>
                          <a:tab pos="114300" algn="l"/>
                          <a:tab pos="1600200" algn="l"/>
                          <a:tab pos="2971800" algn="ctr"/>
                          <a:tab pos="5829300" algn="r"/>
                        </a:tabLst>
                      </a:pPr>
                      <a:r>
                        <a:rPr lang="en-US" sz="2400" dirty="0">
                          <a:effectLst/>
                        </a:rPr>
                        <a:t> </a:t>
                      </a:r>
                      <a:endParaRPr lang="en-US" sz="2400" i="1" dirty="0">
                        <a:effectLst/>
                        <a:latin typeface="Times New Roman"/>
                        <a:ea typeface="Times New Roman"/>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287992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Electronics design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4257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16" b="12264"/>
          <a:stretch/>
        </p:blipFill>
        <p:spPr bwMode="auto">
          <a:xfrm>
            <a:off x="609600" y="1371600"/>
            <a:ext cx="8153400" cy="5257800"/>
          </a:xfrm>
          <a:prstGeom prst="rect">
            <a:avLst/>
          </a:prstGeom>
          <a:noFill/>
          <a:ln>
            <a:noFill/>
          </a:ln>
          <a:extLst>
            <a:ext uri="{53640926-AAD7-44D8-BBD7-CCE9431645EC}">
              <a14:shadowObscured xmlns:a14="http://schemas.microsoft.com/office/drawing/2010/main"/>
            </a:ext>
          </a:extLst>
        </p:spPr>
      </p:pic>
      <p:sp>
        <p:nvSpPr>
          <p:cNvPr id="6" name="Title 5"/>
          <p:cNvSpPr>
            <a:spLocks noGrp="1"/>
          </p:cNvSpPr>
          <p:nvPr>
            <p:ph type="title"/>
          </p:nvPr>
        </p:nvSpPr>
        <p:spPr/>
        <p:txBody>
          <a:bodyPr>
            <a:normAutofit/>
          </a:bodyPr>
          <a:lstStyle/>
          <a:p>
            <a:r>
              <a:rPr lang="en-US" dirty="0" smtClean="0"/>
              <a:t>Temperature Sensor Interface</a:t>
            </a:r>
            <a:endParaRPr lang="en-US" dirty="0"/>
          </a:p>
        </p:txBody>
      </p:sp>
    </p:spTree>
    <p:extLst>
      <p:ext uri="{BB962C8B-B14F-4D97-AF65-F5344CB8AC3E}">
        <p14:creationId xmlns:p14="http://schemas.microsoft.com/office/powerpoint/2010/main" val="2323082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1495" r="3205"/>
          <a:stretch/>
        </p:blipFill>
        <p:spPr bwMode="auto">
          <a:xfrm>
            <a:off x="228600" y="1981200"/>
            <a:ext cx="8915400" cy="4648200"/>
          </a:xfrm>
          <a:prstGeom prst="rect">
            <a:avLst/>
          </a:prstGeom>
          <a:noFill/>
          <a:ln>
            <a:noFill/>
          </a:ln>
          <a:extLst>
            <a:ext uri="{53640926-AAD7-44D8-BBD7-CCE9431645EC}">
              <a14:shadowObscured xmlns:a14="http://schemas.microsoft.com/office/drawing/2010/main"/>
            </a:ext>
          </a:extLst>
        </p:spPr>
      </p:pic>
      <p:sp>
        <p:nvSpPr>
          <p:cNvPr id="5" name="Title 4"/>
          <p:cNvSpPr>
            <a:spLocks noGrp="1"/>
          </p:cNvSpPr>
          <p:nvPr>
            <p:ph type="title"/>
          </p:nvPr>
        </p:nvSpPr>
        <p:spPr/>
        <p:txBody>
          <a:bodyPr>
            <a:normAutofit/>
          </a:bodyPr>
          <a:lstStyle/>
          <a:p>
            <a:r>
              <a:rPr lang="en-US" dirty="0" smtClean="0"/>
              <a:t>Pressure Sensor Interface</a:t>
            </a:r>
            <a:endParaRPr lang="en-US" dirty="0"/>
          </a:p>
        </p:txBody>
      </p:sp>
    </p:spTree>
    <p:extLst>
      <p:ext uri="{BB962C8B-B14F-4D97-AF65-F5344CB8AC3E}">
        <p14:creationId xmlns:p14="http://schemas.microsoft.com/office/powerpoint/2010/main" val="405905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Design Review</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Goals and objectives</a:t>
            </a:r>
          </a:p>
          <a:p>
            <a:pPr marL="514350" indent="-514350">
              <a:buFont typeface="+mj-lt"/>
              <a:buAutoNum type="arabicPeriod"/>
            </a:pPr>
            <a:r>
              <a:rPr lang="en-US" dirty="0" smtClean="0"/>
              <a:t>Science background </a:t>
            </a:r>
          </a:p>
          <a:p>
            <a:pPr marL="514350" indent="-514350">
              <a:buFont typeface="+mj-lt"/>
              <a:buAutoNum type="arabicPeriod"/>
            </a:pPr>
            <a:r>
              <a:rPr lang="en-US" dirty="0" smtClean="0"/>
              <a:t>Payload Design</a:t>
            </a:r>
          </a:p>
          <a:p>
            <a:pPr marL="514350" indent="-514350">
              <a:buFont typeface="+mj-lt"/>
              <a:buAutoNum type="arabicPeriod"/>
            </a:pPr>
            <a:r>
              <a:rPr lang="en-US" dirty="0" smtClean="0"/>
              <a:t>Mechanical Design</a:t>
            </a:r>
          </a:p>
          <a:p>
            <a:pPr marL="514350" indent="-514350">
              <a:buFont typeface="+mj-lt"/>
              <a:buAutoNum type="arabicPeriod"/>
            </a:pPr>
            <a:r>
              <a:rPr lang="en-US" dirty="0" smtClean="0"/>
              <a:t>Electronics Design</a:t>
            </a:r>
          </a:p>
          <a:p>
            <a:pPr marL="514350" indent="-514350">
              <a:buFont typeface="+mj-lt"/>
              <a:buAutoNum type="arabicPeriod"/>
            </a:pPr>
            <a:r>
              <a:rPr lang="en-US" dirty="0" smtClean="0"/>
              <a:t>Software Design</a:t>
            </a:r>
          </a:p>
          <a:p>
            <a:pPr marL="514350" indent="-514350">
              <a:buFont typeface="+mj-lt"/>
              <a:buAutoNum type="arabicPeriod"/>
            </a:pPr>
            <a:r>
              <a:rPr lang="en-US" dirty="0" smtClean="0"/>
              <a:t>Flight Operations</a:t>
            </a:r>
          </a:p>
          <a:p>
            <a:pPr marL="514350" indent="-514350">
              <a:buFont typeface="+mj-lt"/>
              <a:buAutoNum type="arabicPeriod"/>
            </a:pPr>
            <a:r>
              <a:rPr lang="en-US" dirty="0" smtClean="0"/>
              <a:t>Budgeting and Development</a:t>
            </a:r>
          </a:p>
        </p:txBody>
      </p:sp>
    </p:spTree>
    <p:extLst>
      <p:ext uri="{BB962C8B-B14F-4D97-AF65-F5344CB8AC3E}">
        <p14:creationId xmlns:p14="http://schemas.microsoft.com/office/powerpoint/2010/main" val="1786511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970" t="8150" r="9793" b="40125"/>
          <a:stretch/>
        </p:blipFill>
        <p:spPr bwMode="auto">
          <a:xfrm>
            <a:off x="304800" y="2895600"/>
            <a:ext cx="8610600" cy="27432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819400" y="1828800"/>
            <a:ext cx="3581400" cy="400110"/>
          </a:xfrm>
          <a:prstGeom prst="rect">
            <a:avLst/>
          </a:prstGeom>
          <a:noFill/>
        </p:spPr>
        <p:txBody>
          <a:bodyPr wrap="square" rtlCol="0">
            <a:spAutoFit/>
          </a:bodyPr>
          <a:lstStyle/>
          <a:p>
            <a:endParaRPr lang="en-US" sz="2000" dirty="0"/>
          </a:p>
        </p:txBody>
      </p:sp>
      <p:sp>
        <p:nvSpPr>
          <p:cNvPr id="6" name="Title 5"/>
          <p:cNvSpPr>
            <a:spLocks noGrp="1"/>
          </p:cNvSpPr>
          <p:nvPr>
            <p:ph type="title"/>
          </p:nvPr>
        </p:nvSpPr>
        <p:spPr/>
        <p:txBody>
          <a:bodyPr>
            <a:normAutofit/>
          </a:bodyPr>
          <a:lstStyle/>
          <a:p>
            <a:r>
              <a:rPr lang="en-US" dirty="0" smtClean="0"/>
              <a:t>Humidity Sensor Interface</a:t>
            </a:r>
            <a:endParaRPr lang="en-US" dirty="0"/>
          </a:p>
        </p:txBody>
      </p:sp>
    </p:spTree>
    <p:extLst>
      <p:ext uri="{BB962C8B-B14F-4D97-AF65-F5344CB8AC3E}">
        <p14:creationId xmlns:p14="http://schemas.microsoft.com/office/powerpoint/2010/main" val="2624776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2151" t="6666" b="7916"/>
          <a:stretch/>
        </p:blipFill>
        <p:spPr bwMode="auto">
          <a:xfrm>
            <a:off x="0" y="1752600"/>
            <a:ext cx="9144000" cy="4648200"/>
          </a:xfrm>
          <a:prstGeom prst="rect">
            <a:avLst/>
          </a:prstGeom>
          <a:noFill/>
          <a:ln>
            <a:noFill/>
          </a:ln>
          <a:extLst>
            <a:ext uri="{53640926-AAD7-44D8-BBD7-CCE9431645EC}">
              <a14:shadowObscured xmlns:a14="http://schemas.microsoft.com/office/drawing/2010/main"/>
            </a:ext>
          </a:extLst>
        </p:spPr>
      </p:pic>
      <p:sp>
        <p:nvSpPr>
          <p:cNvPr id="6" name="Title 5"/>
          <p:cNvSpPr>
            <a:spLocks noGrp="1"/>
          </p:cNvSpPr>
          <p:nvPr>
            <p:ph type="title"/>
          </p:nvPr>
        </p:nvSpPr>
        <p:spPr/>
        <p:txBody>
          <a:bodyPr>
            <a:normAutofit/>
          </a:bodyPr>
          <a:lstStyle/>
          <a:p>
            <a:r>
              <a:rPr lang="en-US" dirty="0" smtClean="0"/>
              <a:t>Camera Interface</a:t>
            </a:r>
            <a:endParaRPr lang="en-US" dirty="0"/>
          </a:p>
        </p:txBody>
      </p:sp>
    </p:spTree>
    <p:extLst>
      <p:ext uri="{BB962C8B-B14F-4D97-AF65-F5344CB8AC3E}">
        <p14:creationId xmlns:p14="http://schemas.microsoft.com/office/powerpoint/2010/main" val="2120547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4981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Budget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5722459"/>
              </p:ext>
            </p:extLst>
          </p:nvPr>
        </p:nvGraphicFramePr>
        <p:xfrm>
          <a:off x="457200" y="1600200"/>
          <a:ext cx="8229600" cy="2494280"/>
        </p:xfrm>
        <a:graphic>
          <a:graphicData uri="http://schemas.openxmlformats.org/drawingml/2006/table">
            <a:tbl>
              <a:tblPr firstRow="1" bandRow="1">
                <a:tableStyleId>{5940675A-B579-460E-94D1-54222C63F5DA}</a:tableStyleId>
              </a:tblPr>
              <a:tblGrid>
                <a:gridCol w="2368414"/>
                <a:gridCol w="1455619"/>
                <a:gridCol w="1298641"/>
                <a:gridCol w="1498431"/>
                <a:gridCol w="1608495"/>
              </a:tblGrid>
              <a:tr h="370840">
                <a:tc>
                  <a:txBody>
                    <a:bodyPr/>
                    <a:lstStyle/>
                    <a:p>
                      <a:pPr algn="ctr"/>
                      <a:r>
                        <a:rPr lang="en-US" dirty="0" smtClean="0"/>
                        <a:t>Component</a:t>
                      </a:r>
                      <a:endParaRPr lang="en-US" dirty="0"/>
                    </a:p>
                  </a:txBody>
                  <a:tcPr/>
                </a:tc>
                <a:tc>
                  <a:txBody>
                    <a:bodyPr/>
                    <a:lstStyle/>
                    <a:p>
                      <a:pPr algn="ctr"/>
                      <a:r>
                        <a:rPr lang="en-US" dirty="0" smtClean="0"/>
                        <a:t>Current </a:t>
                      </a:r>
                    </a:p>
                    <a:p>
                      <a:pPr algn="ctr"/>
                      <a:r>
                        <a:rPr lang="en-US" dirty="0" smtClean="0"/>
                        <a:t>(</a:t>
                      </a:r>
                      <a:r>
                        <a:rPr lang="en-US" dirty="0" err="1" smtClean="0"/>
                        <a:t>mA</a:t>
                      </a:r>
                      <a:r>
                        <a:rPr lang="en-US" dirty="0" smtClean="0"/>
                        <a:t>)</a:t>
                      </a:r>
                      <a:endParaRPr lang="en-US" dirty="0"/>
                    </a:p>
                  </a:txBody>
                  <a:tcPr/>
                </a:tc>
                <a:tc>
                  <a:txBody>
                    <a:bodyPr/>
                    <a:lstStyle/>
                    <a:p>
                      <a:pPr algn="ctr"/>
                      <a:r>
                        <a:rPr lang="en-US" dirty="0" smtClean="0"/>
                        <a:t>Voltage </a:t>
                      </a:r>
                    </a:p>
                    <a:p>
                      <a:pPr algn="ctr"/>
                      <a:r>
                        <a:rPr lang="en-US" dirty="0" smtClean="0"/>
                        <a:t>(V)</a:t>
                      </a:r>
                      <a:endParaRPr lang="en-US" dirty="0"/>
                    </a:p>
                  </a:txBody>
                  <a:tcPr/>
                </a:tc>
                <a:tc>
                  <a:txBody>
                    <a:bodyPr/>
                    <a:lstStyle/>
                    <a:p>
                      <a:pPr algn="ctr"/>
                      <a:r>
                        <a:rPr lang="en-US" dirty="0" smtClean="0"/>
                        <a:t>Power </a:t>
                      </a:r>
                    </a:p>
                    <a:p>
                      <a:pPr algn="ctr"/>
                      <a:r>
                        <a:rPr lang="en-US" dirty="0" smtClean="0"/>
                        <a:t>(</a:t>
                      </a:r>
                      <a:r>
                        <a:rPr lang="en-US" dirty="0" err="1" smtClean="0"/>
                        <a:t>mW</a:t>
                      </a:r>
                      <a:r>
                        <a:rPr lang="en-US" dirty="0" smtClean="0"/>
                        <a:t>)</a:t>
                      </a:r>
                      <a:endParaRPr lang="en-US" dirty="0"/>
                    </a:p>
                  </a:txBody>
                  <a:tcPr/>
                </a:tc>
                <a:tc>
                  <a:txBody>
                    <a:bodyPr/>
                    <a:lstStyle/>
                    <a:p>
                      <a:pPr algn="ctr"/>
                      <a:r>
                        <a:rPr lang="en-US" smtClean="0"/>
                        <a:t>Capacity </a:t>
                      </a:r>
                    </a:p>
                    <a:p>
                      <a:pPr algn="ctr"/>
                      <a:r>
                        <a:rPr lang="en-US" smtClean="0"/>
                        <a:t>(</a:t>
                      </a:r>
                      <a:r>
                        <a:rPr lang="en-US" dirty="0" err="1" smtClean="0"/>
                        <a:t>mA</a:t>
                      </a:r>
                      <a:r>
                        <a:rPr lang="en-US" dirty="0" smtClean="0"/>
                        <a:t>-hours)</a:t>
                      </a:r>
                      <a:endParaRPr lang="en-US" dirty="0"/>
                    </a:p>
                  </a:txBody>
                  <a:tcPr/>
                </a:tc>
              </a:tr>
              <a:tr h="370840">
                <a:tc>
                  <a:txBody>
                    <a:bodyPr/>
                    <a:lstStyle/>
                    <a:p>
                      <a:r>
                        <a:rPr lang="en-US" dirty="0" smtClean="0"/>
                        <a:t>Temperature Sensor</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14.4</a:t>
                      </a:r>
                      <a:endParaRPr lang="en-US" dirty="0"/>
                    </a:p>
                  </a:txBody>
                  <a:tcPr>
                    <a:solidFill>
                      <a:schemeClr val="accent1">
                        <a:lumMod val="40000"/>
                        <a:lumOff val="60000"/>
                        <a:alpha val="80000"/>
                      </a:schemeClr>
                    </a:solidFill>
                  </a:tcPr>
                </a:tc>
                <a:tc>
                  <a:txBody>
                    <a:bodyPr/>
                    <a:lstStyle/>
                    <a:p>
                      <a:pPr algn="ctr"/>
                      <a:r>
                        <a:rPr lang="en-US" dirty="0" smtClean="0"/>
                        <a:t>4.8</a:t>
                      </a:r>
                      <a:endParaRPr lang="en-US" dirty="0"/>
                    </a:p>
                  </a:txBody>
                  <a:tcPr>
                    <a:solidFill>
                      <a:schemeClr val="accent1">
                        <a:lumMod val="40000"/>
                        <a:lumOff val="60000"/>
                        <a:alpha val="80000"/>
                      </a:schemeClr>
                    </a:solidFill>
                  </a:tcPr>
                </a:tc>
              </a:tr>
              <a:tr h="370840">
                <a:tc>
                  <a:txBody>
                    <a:bodyPr/>
                    <a:lstStyle/>
                    <a:p>
                      <a:r>
                        <a:rPr lang="en-US" dirty="0" smtClean="0"/>
                        <a:t>Pressure Sensor</a:t>
                      </a:r>
                      <a:endParaRPr lang="en-US" dirty="0"/>
                    </a:p>
                  </a:txBody>
                  <a:tcPr>
                    <a:solidFill>
                      <a:schemeClr val="accent1">
                        <a:lumMod val="40000"/>
                        <a:lumOff val="60000"/>
                        <a:alpha val="80000"/>
                      </a:schemeClr>
                    </a:solidFill>
                  </a:tcPr>
                </a:tc>
                <a:tc>
                  <a:txBody>
                    <a:bodyPr/>
                    <a:lstStyle/>
                    <a:p>
                      <a:pPr algn="ctr"/>
                      <a:r>
                        <a:rPr lang="en-US" dirty="0" smtClean="0"/>
                        <a:t>2.1</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25.2</a:t>
                      </a:r>
                      <a:endParaRPr lang="en-US" dirty="0"/>
                    </a:p>
                  </a:txBody>
                  <a:tcPr>
                    <a:solidFill>
                      <a:schemeClr val="accent1">
                        <a:lumMod val="40000"/>
                        <a:lumOff val="60000"/>
                        <a:alpha val="80000"/>
                      </a:schemeClr>
                    </a:solidFill>
                  </a:tcPr>
                </a:tc>
                <a:tc>
                  <a:txBody>
                    <a:bodyPr/>
                    <a:lstStyle/>
                    <a:p>
                      <a:pPr algn="ctr"/>
                      <a:r>
                        <a:rPr lang="en-US" dirty="0" smtClean="0"/>
                        <a:t>8.4</a:t>
                      </a:r>
                      <a:endParaRPr lang="en-US" dirty="0"/>
                    </a:p>
                  </a:txBody>
                  <a:tcPr>
                    <a:solidFill>
                      <a:schemeClr val="accent1">
                        <a:lumMod val="40000"/>
                        <a:lumOff val="60000"/>
                        <a:alpha val="80000"/>
                      </a:schemeClr>
                    </a:solidFill>
                  </a:tcPr>
                </a:tc>
              </a:tr>
              <a:tr h="370840">
                <a:tc>
                  <a:txBody>
                    <a:bodyPr/>
                    <a:lstStyle/>
                    <a:p>
                      <a:r>
                        <a:rPr lang="en-US" dirty="0" smtClean="0"/>
                        <a:t>Humidity</a:t>
                      </a:r>
                      <a:endParaRPr lang="en-US" dirty="0"/>
                    </a:p>
                  </a:txBody>
                  <a:tcPr>
                    <a:solidFill>
                      <a:schemeClr val="accent1">
                        <a:lumMod val="40000"/>
                        <a:lumOff val="60000"/>
                        <a:alpha val="80000"/>
                      </a:schemeClr>
                    </a:solidFill>
                  </a:tcPr>
                </a:tc>
                <a:tc>
                  <a:txBody>
                    <a:bodyPr/>
                    <a:lstStyle/>
                    <a:p>
                      <a:pPr algn="ctr"/>
                      <a:r>
                        <a:rPr lang="en-US" dirty="0" smtClean="0"/>
                        <a:t>.5</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6</a:t>
                      </a:r>
                      <a:endParaRPr lang="en-US" dirty="0"/>
                    </a:p>
                  </a:txBody>
                  <a:tcPr>
                    <a:solidFill>
                      <a:schemeClr val="accent1">
                        <a:lumMod val="40000"/>
                        <a:lumOff val="60000"/>
                        <a:alpha val="80000"/>
                      </a:schemeClr>
                    </a:solidFill>
                  </a:tcPr>
                </a:tc>
                <a:tc>
                  <a:txBody>
                    <a:bodyPr/>
                    <a:lstStyle/>
                    <a:p>
                      <a:pPr algn="ctr"/>
                      <a:r>
                        <a:rPr lang="en-US" dirty="0" smtClean="0"/>
                        <a:t>2</a:t>
                      </a:r>
                      <a:endParaRPr lang="en-US" dirty="0"/>
                    </a:p>
                  </a:txBody>
                  <a:tcPr>
                    <a:solidFill>
                      <a:schemeClr val="accent1">
                        <a:lumMod val="40000"/>
                        <a:lumOff val="60000"/>
                        <a:alpha val="80000"/>
                      </a:schemeClr>
                    </a:solidFill>
                  </a:tcPr>
                </a:tc>
              </a:tr>
              <a:tr h="370840">
                <a:tc>
                  <a:txBody>
                    <a:bodyPr/>
                    <a:lstStyle/>
                    <a:p>
                      <a:r>
                        <a:rPr lang="en-US" dirty="0" smtClean="0"/>
                        <a:t>Balloon</a:t>
                      </a:r>
                      <a:r>
                        <a:rPr lang="en-US" baseline="0" dirty="0" smtClean="0"/>
                        <a:t> Sat</a:t>
                      </a:r>
                      <a:endParaRPr lang="en-US" dirty="0"/>
                    </a:p>
                  </a:txBody>
                  <a:tcPr>
                    <a:solidFill>
                      <a:schemeClr val="accent1">
                        <a:lumMod val="40000"/>
                        <a:lumOff val="60000"/>
                        <a:alpha val="80000"/>
                      </a:schemeClr>
                    </a:solidFill>
                  </a:tcPr>
                </a:tc>
                <a:tc>
                  <a:txBody>
                    <a:bodyPr/>
                    <a:lstStyle/>
                    <a:p>
                      <a:pPr algn="ctr"/>
                      <a:r>
                        <a:rPr lang="en-US" dirty="0" smtClean="0"/>
                        <a:t>52</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624</a:t>
                      </a:r>
                      <a:endParaRPr lang="en-US" dirty="0"/>
                    </a:p>
                  </a:txBody>
                  <a:tcPr>
                    <a:solidFill>
                      <a:schemeClr val="accent1">
                        <a:lumMod val="40000"/>
                        <a:lumOff val="60000"/>
                        <a:alpha val="80000"/>
                      </a:schemeClr>
                    </a:solidFill>
                  </a:tcPr>
                </a:tc>
                <a:tc>
                  <a:txBody>
                    <a:bodyPr/>
                    <a:lstStyle/>
                    <a:p>
                      <a:pPr algn="ctr"/>
                      <a:r>
                        <a:rPr lang="en-US" dirty="0" smtClean="0"/>
                        <a:t>208</a:t>
                      </a:r>
                      <a:endParaRPr lang="en-US" dirty="0"/>
                    </a:p>
                  </a:txBody>
                  <a:tcPr>
                    <a:solidFill>
                      <a:schemeClr val="accent1">
                        <a:lumMod val="40000"/>
                        <a:lumOff val="60000"/>
                        <a:alpha val="80000"/>
                      </a:schemeClr>
                    </a:solidFill>
                  </a:tcPr>
                </a:tc>
              </a:tr>
              <a:tr h="370840">
                <a:tc>
                  <a:txBody>
                    <a:bodyPr/>
                    <a:lstStyle/>
                    <a:p>
                      <a:r>
                        <a:rPr lang="en-US" dirty="0" smtClean="0"/>
                        <a:t>Camera</a:t>
                      </a:r>
                      <a:endParaRPr lang="en-US" dirty="0"/>
                    </a:p>
                  </a:txBody>
                  <a:tcPr>
                    <a:solidFill>
                      <a:schemeClr val="accent2">
                        <a:lumMod val="60000"/>
                        <a:lumOff val="40000"/>
                        <a:alpha val="80000"/>
                      </a:schemeClr>
                    </a:solidFill>
                  </a:tcPr>
                </a:tc>
                <a:tc>
                  <a:txBody>
                    <a:bodyPr/>
                    <a:lstStyle/>
                    <a:p>
                      <a:pPr algn="ctr"/>
                      <a:r>
                        <a:rPr lang="en-US" dirty="0" smtClean="0"/>
                        <a:t>220</a:t>
                      </a:r>
                      <a:endParaRPr lang="en-US" dirty="0"/>
                    </a:p>
                  </a:txBody>
                  <a:tcPr>
                    <a:solidFill>
                      <a:schemeClr val="accent2">
                        <a:lumMod val="60000"/>
                        <a:lumOff val="40000"/>
                        <a:alpha val="80000"/>
                      </a:schemeClr>
                    </a:solidFill>
                  </a:tcPr>
                </a:tc>
                <a:tc>
                  <a:txBody>
                    <a:bodyPr/>
                    <a:lstStyle/>
                    <a:p>
                      <a:pPr algn="ctr"/>
                      <a:r>
                        <a:rPr lang="en-US" dirty="0" smtClean="0"/>
                        <a:t>7</a:t>
                      </a:r>
                      <a:endParaRPr lang="en-US" dirty="0"/>
                    </a:p>
                  </a:txBody>
                  <a:tcPr>
                    <a:solidFill>
                      <a:schemeClr val="accent2">
                        <a:lumMod val="60000"/>
                        <a:lumOff val="40000"/>
                        <a:alpha val="80000"/>
                      </a:schemeClr>
                    </a:solidFill>
                  </a:tcPr>
                </a:tc>
                <a:tc>
                  <a:txBody>
                    <a:bodyPr/>
                    <a:lstStyle/>
                    <a:p>
                      <a:pPr algn="ctr"/>
                      <a:r>
                        <a:rPr lang="en-US" dirty="0" smtClean="0"/>
                        <a:t>1540</a:t>
                      </a:r>
                      <a:endParaRPr lang="en-US" dirty="0"/>
                    </a:p>
                  </a:txBody>
                  <a:tcPr>
                    <a:solidFill>
                      <a:schemeClr val="accent2">
                        <a:lumMod val="60000"/>
                        <a:lumOff val="40000"/>
                        <a:alpha val="80000"/>
                      </a:schemeClr>
                    </a:solidFill>
                  </a:tcPr>
                </a:tc>
                <a:tc>
                  <a:txBody>
                    <a:bodyPr/>
                    <a:lstStyle/>
                    <a:p>
                      <a:pPr algn="ctr"/>
                      <a:r>
                        <a:rPr lang="en-US" dirty="0" smtClean="0"/>
                        <a:t>880</a:t>
                      </a:r>
                      <a:endParaRPr lang="en-US" dirty="0"/>
                    </a:p>
                  </a:txBody>
                  <a:tcPr>
                    <a:solidFill>
                      <a:schemeClr val="accent2">
                        <a:lumMod val="60000"/>
                        <a:lumOff val="40000"/>
                        <a:alpha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52883833"/>
              </p:ext>
            </p:extLst>
          </p:nvPr>
        </p:nvGraphicFramePr>
        <p:xfrm>
          <a:off x="457200" y="4894240"/>
          <a:ext cx="8229600" cy="739942"/>
        </p:xfrm>
        <a:graphic>
          <a:graphicData uri="http://schemas.openxmlformats.org/drawingml/2006/table">
            <a:tbl>
              <a:tblPr firstRow="1" bandRow="1">
                <a:tableStyleId>{5940675A-B579-460E-94D1-54222C63F5DA}</a:tableStyleId>
              </a:tblPr>
              <a:tblGrid>
                <a:gridCol w="2354143"/>
                <a:gridCol w="1455619"/>
                <a:gridCol w="1312912"/>
                <a:gridCol w="1526973"/>
                <a:gridCol w="1579953"/>
              </a:tblGrid>
              <a:tr h="370840">
                <a:tc>
                  <a:txBody>
                    <a:bodyPr/>
                    <a:lstStyle/>
                    <a:p>
                      <a:r>
                        <a:rPr lang="en-US" sz="1800" kern="1200" dirty="0" smtClean="0">
                          <a:solidFill>
                            <a:schemeClr val="tx1"/>
                          </a:solidFill>
                          <a:latin typeface="+mn-lt"/>
                          <a:ea typeface="+mn-ea"/>
                          <a:cs typeface="+mn-cs"/>
                        </a:rPr>
                        <a:t>Power</a:t>
                      </a:r>
                      <a:r>
                        <a:rPr lang="en-US" dirty="0" smtClean="0"/>
                        <a:t> Supply 1</a:t>
                      </a:r>
                      <a:endParaRPr lang="en-US" dirty="0"/>
                    </a:p>
                  </a:txBody>
                  <a:tcPr>
                    <a:solidFill>
                      <a:schemeClr val="accent1">
                        <a:lumMod val="40000"/>
                        <a:lumOff val="60000"/>
                        <a:alpha val="80000"/>
                      </a:schemeClr>
                    </a:solidFill>
                  </a:tcPr>
                </a:tc>
                <a:tc>
                  <a:txBody>
                    <a:bodyPr/>
                    <a:lstStyle/>
                    <a:p>
                      <a:pPr algn="ctr"/>
                      <a:r>
                        <a:rPr lang="en-US" dirty="0" smtClean="0"/>
                        <a:t>55.8</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669.6</a:t>
                      </a:r>
                      <a:endParaRPr lang="en-US" dirty="0"/>
                    </a:p>
                  </a:txBody>
                  <a:tcPr>
                    <a:solidFill>
                      <a:schemeClr val="accent1">
                        <a:lumMod val="40000"/>
                        <a:lumOff val="60000"/>
                        <a:alpha val="80000"/>
                      </a:schemeClr>
                    </a:solidFill>
                  </a:tcPr>
                </a:tc>
                <a:tc>
                  <a:txBody>
                    <a:bodyPr/>
                    <a:lstStyle/>
                    <a:p>
                      <a:pPr algn="ctr"/>
                      <a:r>
                        <a:rPr lang="en-US" smtClean="0"/>
                        <a:t>223.2</a:t>
                      </a:r>
                      <a:endParaRPr lang="en-US" dirty="0"/>
                    </a:p>
                  </a:txBody>
                  <a:tcPr>
                    <a:solidFill>
                      <a:schemeClr val="accent1">
                        <a:lumMod val="40000"/>
                        <a:lumOff val="60000"/>
                        <a:alpha val="80000"/>
                      </a:schemeClr>
                    </a:solidFill>
                  </a:tcPr>
                </a:tc>
              </a:tr>
              <a:tr h="369102">
                <a:tc>
                  <a:txBody>
                    <a:bodyPr/>
                    <a:lstStyle/>
                    <a:p>
                      <a:r>
                        <a:rPr lang="en-US" dirty="0" smtClean="0"/>
                        <a:t>Power Supply 2</a:t>
                      </a:r>
                      <a:endParaRPr lang="en-US" dirty="0"/>
                    </a:p>
                  </a:txBody>
                  <a:tcPr>
                    <a:solidFill>
                      <a:schemeClr val="accent2">
                        <a:lumMod val="60000"/>
                        <a:lumOff val="40000"/>
                        <a:alpha val="80000"/>
                      </a:schemeClr>
                    </a:solidFill>
                  </a:tcPr>
                </a:tc>
                <a:tc>
                  <a:txBody>
                    <a:bodyPr/>
                    <a:lstStyle/>
                    <a:p>
                      <a:pPr algn="ctr"/>
                      <a:r>
                        <a:rPr lang="en-US" dirty="0" smtClean="0"/>
                        <a:t>220</a:t>
                      </a:r>
                      <a:endParaRPr lang="en-US" dirty="0"/>
                    </a:p>
                  </a:txBody>
                  <a:tcPr>
                    <a:solidFill>
                      <a:schemeClr val="accent2">
                        <a:lumMod val="60000"/>
                        <a:lumOff val="40000"/>
                        <a:alpha val="80000"/>
                      </a:schemeClr>
                    </a:solidFill>
                  </a:tcPr>
                </a:tc>
                <a:tc>
                  <a:txBody>
                    <a:bodyPr/>
                    <a:lstStyle/>
                    <a:p>
                      <a:pPr algn="ctr"/>
                      <a:r>
                        <a:rPr lang="en-US" dirty="0" smtClean="0"/>
                        <a:t>7</a:t>
                      </a:r>
                      <a:endParaRPr lang="en-US" dirty="0"/>
                    </a:p>
                  </a:txBody>
                  <a:tcPr>
                    <a:solidFill>
                      <a:schemeClr val="accent2">
                        <a:lumMod val="60000"/>
                        <a:lumOff val="40000"/>
                        <a:alpha val="80000"/>
                      </a:schemeClr>
                    </a:solidFill>
                  </a:tcPr>
                </a:tc>
                <a:tc>
                  <a:txBody>
                    <a:bodyPr/>
                    <a:lstStyle/>
                    <a:p>
                      <a:pPr algn="ctr"/>
                      <a:r>
                        <a:rPr lang="en-US" dirty="0" smtClean="0"/>
                        <a:t>1540</a:t>
                      </a:r>
                      <a:endParaRPr lang="en-US" dirty="0"/>
                    </a:p>
                  </a:txBody>
                  <a:tcPr>
                    <a:solidFill>
                      <a:schemeClr val="accent2">
                        <a:lumMod val="60000"/>
                        <a:lumOff val="40000"/>
                        <a:alpha val="80000"/>
                      </a:schemeClr>
                    </a:solidFill>
                  </a:tcPr>
                </a:tc>
                <a:tc>
                  <a:txBody>
                    <a:bodyPr/>
                    <a:lstStyle/>
                    <a:p>
                      <a:pPr algn="ctr"/>
                      <a:r>
                        <a:rPr lang="en-US" dirty="0" smtClean="0"/>
                        <a:t>880</a:t>
                      </a:r>
                      <a:endParaRPr lang="en-US" dirty="0"/>
                    </a:p>
                  </a:txBody>
                  <a:tcPr>
                    <a:solidFill>
                      <a:schemeClr val="accent2">
                        <a:lumMod val="60000"/>
                        <a:lumOff val="40000"/>
                        <a:alpha val="80000"/>
                      </a:schemeClr>
                    </a:solidFill>
                  </a:tcPr>
                </a:tc>
              </a:tr>
            </a:tbl>
          </a:graphicData>
        </a:graphic>
      </p:graphicFrame>
    </p:spTree>
    <p:extLst>
      <p:ext uri="{BB962C8B-B14F-4D97-AF65-F5344CB8AC3E}">
        <p14:creationId xmlns:p14="http://schemas.microsoft.com/office/powerpoint/2010/main" val="1529182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66628303"/>
              </p:ext>
            </p:extLst>
          </p:nvPr>
        </p:nvGraphicFramePr>
        <p:xfrm>
          <a:off x="457200" y="1927058"/>
          <a:ext cx="8229600" cy="739942"/>
        </p:xfrm>
        <a:graphic>
          <a:graphicData uri="http://schemas.openxmlformats.org/drawingml/2006/table">
            <a:tbl>
              <a:tblPr firstRow="1" bandRow="1">
                <a:tableStyleId>{5940675A-B579-460E-94D1-54222C63F5DA}</a:tableStyleId>
              </a:tblPr>
              <a:tblGrid>
                <a:gridCol w="2354143"/>
                <a:gridCol w="1455619"/>
                <a:gridCol w="1312912"/>
                <a:gridCol w="1506726"/>
                <a:gridCol w="1600200"/>
              </a:tblGrid>
              <a:tr h="370840">
                <a:tc>
                  <a:txBody>
                    <a:bodyPr/>
                    <a:lstStyle/>
                    <a:p>
                      <a:r>
                        <a:rPr lang="en-US" sz="1800" kern="1200" dirty="0" smtClean="0">
                          <a:solidFill>
                            <a:schemeClr val="tx1"/>
                          </a:solidFill>
                          <a:latin typeface="+mn-lt"/>
                          <a:ea typeface="+mn-ea"/>
                          <a:cs typeface="+mn-cs"/>
                        </a:rPr>
                        <a:t>Power</a:t>
                      </a:r>
                      <a:r>
                        <a:rPr lang="en-US" dirty="0" smtClean="0"/>
                        <a:t> Supply 1</a:t>
                      </a:r>
                      <a:endParaRPr lang="en-US" dirty="0"/>
                    </a:p>
                  </a:txBody>
                  <a:tcPr>
                    <a:solidFill>
                      <a:schemeClr val="accent1">
                        <a:lumMod val="40000"/>
                        <a:lumOff val="60000"/>
                        <a:alpha val="80000"/>
                      </a:schemeClr>
                    </a:solidFill>
                  </a:tcPr>
                </a:tc>
                <a:tc>
                  <a:txBody>
                    <a:bodyPr/>
                    <a:lstStyle/>
                    <a:p>
                      <a:pPr algn="ctr"/>
                      <a:r>
                        <a:rPr lang="en-US" dirty="0" smtClean="0"/>
                        <a:t>58</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680.6</a:t>
                      </a:r>
                      <a:endParaRPr lang="en-US" dirty="0"/>
                    </a:p>
                  </a:txBody>
                  <a:tcPr>
                    <a:solidFill>
                      <a:schemeClr val="accent1">
                        <a:lumMod val="40000"/>
                        <a:lumOff val="60000"/>
                        <a:alpha val="80000"/>
                      </a:schemeClr>
                    </a:solidFill>
                  </a:tcPr>
                </a:tc>
                <a:tc>
                  <a:txBody>
                    <a:bodyPr/>
                    <a:lstStyle/>
                    <a:p>
                      <a:pPr algn="ctr"/>
                      <a:r>
                        <a:rPr lang="en-US" dirty="0" smtClean="0"/>
                        <a:t>232</a:t>
                      </a:r>
                      <a:endParaRPr lang="en-US" dirty="0"/>
                    </a:p>
                  </a:txBody>
                  <a:tcPr>
                    <a:solidFill>
                      <a:schemeClr val="accent1">
                        <a:lumMod val="40000"/>
                        <a:lumOff val="60000"/>
                        <a:alpha val="80000"/>
                      </a:schemeClr>
                    </a:solidFill>
                  </a:tcPr>
                </a:tc>
              </a:tr>
              <a:tr h="369102">
                <a:tc>
                  <a:txBody>
                    <a:bodyPr/>
                    <a:lstStyle/>
                    <a:p>
                      <a:r>
                        <a:rPr lang="en-US" dirty="0" smtClean="0"/>
                        <a:t>Power Supply 2</a:t>
                      </a:r>
                      <a:endParaRPr lang="en-US" dirty="0"/>
                    </a:p>
                  </a:txBody>
                  <a:tcPr>
                    <a:solidFill>
                      <a:schemeClr val="accent2">
                        <a:lumMod val="60000"/>
                        <a:lumOff val="40000"/>
                        <a:alpha val="80000"/>
                      </a:schemeClr>
                    </a:solidFill>
                  </a:tcPr>
                </a:tc>
                <a:tc>
                  <a:txBody>
                    <a:bodyPr/>
                    <a:lstStyle/>
                    <a:p>
                      <a:pPr algn="ctr"/>
                      <a:r>
                        <a:rPr lang="en-US" dirty="0" smtClean="0"/>
                        <a:t>220</a:t>
                      </a:r>
                      <a:endParaRPr lang="en-US" dirty="0"/>
                    </a:p>
                  </a:txBody>
                  <a:tcPr>
                    <a:solidFill>
                      <a:schemeClr val="accent2">
                        <a:lumMod val="60000"/>
                        <a:lumOff val="40000"/>
                        <a:alpha val="80000"/>
                      </a:schemeClr>
                    </a:solidFill>
                  </a:tcPr>
                </a:tc>
                <a:tc>
                  <a:txBody>
                    <a:bodyPr/>
                    <a:lstStyle/>
                    <a:p>
                      <a:pPr algn="ctr"/>
                      <a:r>
                        <a:rPr lang="en-US" dirty="0" smtClean="0"/>
                        <a:t>7</a:t>
                      </a:r>
                      <a:endParaRPr lang="en-US" dirty="0"/>
                    </a:p>
                  </a:txBody>
                  <a:tcPr>
                    <a:solidFill>
                      <a:schemeClr val="accent2">
                        <a:lumMod val="60000"/>
                        <a:lumOff val="40000"/>
                        <a:alpha val="80000"/>
                      </a:schemeClr>
                    </a:solidFill>
                  </a:tcPr>
                </a:tc>
                <a:tc>
                  <a:txBody>
                    <a:bodyPr/>
                    <a:lstStyle/>
                    <a:p>
                      <a:pPr algn="ctr"/>
                      <a:r>
                        <a:rPr lang="en-US" dirty="0" smtClean="0"/>
                        <a:t>1540</a:t>
                      </a:r>
                      <a:endParaRPr lang="en-US" dirty="0"/>
                    </a:p>
                  </a:txBody>
                  <a:tcPr>
                    <a:solidFill>
                      <a:schemeClr val="accent2">
                        <a:lumMod val="60000"/>
                        <a:lumOff val="40000"/>
                        <a:alpha val="80000"/>
                      </a:schemeClr>
                    </a:solidFill>
                  </a:tcPr>
                </a:tc>
                <a:tc>
                  <a:txBody>
                    <a:bodyPr/>
                    <a:lstStyle/>
                    <a:p>
                      <a:pPr algn="ctr"/>
                      <a:r>
                        <a:rPr lang="en-US" dirty="0" smtClean="0"/>
                        <a:t>880</a:t>
                      </a:r>
                      <a:endParaRPr lang="en-US" dirty="0"/>
                    </a:p>
                  </a:txBody>
                  <a:tcPr>
                    <a:solidFill>
                      <a:schemeClr val="accent2">
                        <a:lumMod val="60000"/>
                        <a:lumOff val="40000"/>
                        <a:alpha val="80000"/>
                      </a:schemeClr>
                    </a:solid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587882903"/>
              </p:ext>
            </p:extLst>
          </p:nvPr>
        </p:nvGraphicFramePr>
        <p:xfrm>
          <a:off x="457200" y="1295400"/>
          <a:ext cx="8229600" cy="640080"/>
        </p:xfrm>
        <a:graphic>
          <a:graphicData uri="http://schemas.openxmlformats.org/drawingml/2006/table">
            <a:tbl>
              <a:tblPr firstRow="1" bandRow="1">
                <a:tableStyleId>{5940675A-B579-460E-94D1-54222C63F5DA}</a:tableStyleId>
              </a:tblPr>
              <a:tblGrid>
                <a:gridCol w="2362200"/>
                <a:gridCol w="1447800"/>
                <a:gridCol w="1312674"/>
                <a:gridCol w="1506726"/>
                <a:gridCol w="1600200"/>
              </a:tblGrid>
              <a:tr h="370840">
                <a:tc>
                  <a:txBody>
                    <a:bodyPr/>
                    <a:lstStyle/>
                    <a:p>
                      <a:pPr algn="ctr"/>
                      <a:r>
                        <a:rPr lang="en-US" dirty="0" smtClean="0"/>
                        <a:t>Component</a:t>
                      </a:r>
                      <a:endParaRPr lang="en-US" dirty="0"/>
                    </a:p>
                  </a:txBody>
                  <a:tcPr/>
                </a:tc>
                <a:tc>
                  <a:txBody>
                    <a:bodyPr/>
                    <a:lstStyle/>
                    <a:p>
                      <a:pPr algn="ctr"/>
                      <a:r>
                        <a:rPr lang="en-US" dirty="0" smtClean="0"/>
                        <a:t>Current </a:t>
                      </a:r>
                    </a:p>
                    <a:p>
                      <a:pPr algn="ctr"/>
                      <a:r>
                        <a:rPr lang="en-US" dirty="0" smtClean="0"/>
                        <a:t>(</a:t>
                      </a:r>
                      <a:r>
                        <a:rPr lang="en-US" dirty="0" err="1" smtClean="0"/>
                        <a:t>mA</a:t>
                      </a:r>
                      <a:r>
                        <a:rPr lang="en-US" dirty="0" smtClean="0"/>
                        <a:t>)</a:t>
                      </a:r>
                      <a:endParaRPr lang="en-US" dirty="0"/>
                    </a:p>
                  </a:txBody>
                  <a:tcPr/>
                </a:tc>
                <a:tc>
                  <a:txBody>
                    <a:bodyPr/>
                    <a:lstStyle/>
                    <a:p>
                      <a:pPr algn="ctr"/>
                      <a:r>
                        <a:rPr lang="en-US" dirty="0" smtClean="0"/>
                        <a:t>Voltage </a:t>
                      </a:r>
                    </a:p>
                    <a:p>
                      <a:pPr algn="ctr"/>
                      <a:r>
                        <a:rPr lang="en-US" dirty="0" smtClean="0"/>
                        <a:t>(V)</a:t>
                      </a:r>
                      <a:endParaRPr lang="en-US" dirty="0"/>
                    </a:p>
                  </a:txBody>
                  <a:tcPr/>
                </a:tc>
                <a:tc>
                  <a:txBody>
                    <a:bodyPr/>
                    <a:lstStyle/>
                    <a:p>
                      <a:pPr algn="ctr"/>
                      <a:r>
                        <a:rPr lang="en-US" dirty="0" smtClean="0"/>
                        <a:t>Power </a:t>
                      </a:r>
                    </a:p>
                    <a:p>
                      <a:pPr algn="ctr"/>
                      <a:r>
                        <a:rPr lang="en-US" dirty="0" smtClean="0"/>
                        <a:t>(</a:t>
                      </a:r>
                      <a:r>
                        <a:rPr lang="en-US" dirty="0" err="1" smtClean="0"/>
                        <a:t>mW</a:t>
                      </a:r>
                      <a:r>
                        <a:rPr lang="en-US" dirty="0" smtClean="0"/>
                        <a:t>)</a:t>
                      </a:r>
                      <a:endParaRPr lang="en-US" dirty="0"/>
                    </a:p>
                  </a:txBody>
                  <a:tcPr/>
                </a:tc>
                <a:tc>
                  <a:txBody>
                    <a:bodyPr/>
                    <a:lstStyle/>
                    <a:p>
                      <a:pPr algn="ctr"/>
                      <a:r>
                        <a:rPr lang="en-US" dirty="0" smtClean="0"/>
                        <a:t>Capacity </a:t>
                      </a:r>
                    </a:p>
                    <a:p>
                      <a:pPr algn="ctr"/>
                      <a:r>
                        <a:rPr lang="en-US" dirty="0" smtClean="0"/>
                        <a:t>(mA-hours)</a:t>
                      </a:r>
                      <a:endParaRPr lang="en-US" dirty="0"/>
                    </a:p>
                  </a:txBody>
                  <a:tcPr/>
                </a:tc>
              </a:tr>
            </a:tbl>
          </a:graphicData>
        </a:graphic>
      </p:graphicFrame>
      <p:sp>
        <p:nvSpPr>
          <p:cNvPr id="2" name="Title 1"/>
          <p:cNvSpPr>
            <a:spLocks noGrp="1"/>
          </p:cNvSpPr>
          <p:nvPr>
            <p:ph type="title"/>
          </p:nvPr>
        </p:nvSpPr>
        <p:spPr/>
        <p:txBody>
          <a:bodyPr/>
          <a:lstStyle/>
          <a:p>
            <a:r>
              <a:rPr lang="en-US" dirty="0" smtClean="0"/>
              <a:t>Battery Selection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71" y="2895600"/>
            <a:ext cx="8406229"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390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070383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Background</a:t>
            </a:r>
            <a:endParaRPr lang="en-US" dirty="0"/>
          </a:p>
        </p:txBody>
      </p:sp>
      <p:sp>
        <p:nvSpPr>
          <p:cNvPr id="3" name="Content Placeholder 2"/>
          <p:cNvSpPr>
            <a:spLocks noGrp="1"/>
          </p:cNvSpPr>
          <p:nvPr>
            <p:ph idx="1"/>
          </p:nvPr>
        </p:nvSpPr>
        <p:spPr/>
        <p:txBody>
          <a:bodyPr/>
          <a:lstStyle/>
          <a:p>
            <a:r>
              <a:rPr lang="en-US" dirty="0" smtClean="0"/>
              <a:t>Basic stamp controls everything</a:t>
            </a:r>
          </a:p>
          <a:p>
            <a:r>
              <a:rPr lang="en-US" dirty="0" smtClean="0"/>
              <a:t>Measure and record temperature, pressure, and humidity every six seconds</a:t>
            </a:r>
          </a:p>
          <a:p>
            <a:r>
              <a:rPr lang="en-US" dirty="0" smtClean="0"/>
              <a:t>Check to see if the camera is recording</a:t>
            </a:r>
          </a:p>
          <a:p>
            <a:r>
              <a:rPr lang="en-US" dirty="0" smtClean="0"/>
              <a:t>Stop, then restart the video every 10  minutes</a:t>
            </a:r>
          </a:p>
          <a:p>
            <a:r>
              <a:rPr lang="en-US" dirty="0" smtClean="0"/>
              <a:t>Save “camera status byte” to EEPROM </a:t>
            </a:r>
          </a:p>
        </p:txBody>
      </p:sp>
    </p:spTree>
    <p:extLst>
      <p:ext uri="{BB962C8B-B14F-4D97-AF65-F5344CB8AC3E}">
        <p14:creationId xmlns:p14="http://schemas.microsoft.com/office/powerpoint/2010/main" val="3596649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Pre Flight Flowchart</a:t>
            </a:r>
            <a:endParaRPr lang="en-US" dirty="0"/>
          </a:p>
        </p:txBody>
      </p:sp>
      <p:sp>
        <p:nvSpPr>
          <p:cNvPr id="4" name="Content Placeholder 2"/>
          <p:cNvSpPr>
            <a:spLocks noGrp="1"/>
          </p:cNvSpPr>
          <p:nvPr>
            <p:ph idx="1"/>
          </p:nvPr>
        </p:nvSpPr>
        <p:spPr>
          <a:xfrm>
            <a:off x="4304414" y="1389538"/>
            <a:ext cx="4876800" cy="5153502"/>
          </a:xfrm>
        </p:spPr>
        <p:txBody>
          <a:bodyPr>
            <a:normAutofit fontScale="92500" lnSpcReduction="20000"/>
          </a:bodyPr>
          <a:lstStyle/>
          <a:p>
            <a:pPr lvl="0"/>
            <a:r>
              <a:rPr lang="en-US" dirty="0" smtClean="0"/>
              <a:t>Must be able to calibrate Real Time Clock (RTC)</a:t>
            </a:r>
          </a:p>
          <a:p>
            <a:r>
              <a:rPr lang="en-US" dirty="0" err="1" smtClean="0"/>
              <a:t>LaACES</a:t>
            </a:r>
            <a:r>
              <a:rPr lang="en-US" dirty="0" smtClean="0"/>
              <a:t> Management will provide a flight profile of altitude </a:t>
            </a:r>
            <a:r>
              <a:rPr lang="en-US" dirty="0" err="1" smtClean="0"/>
              <a:t>vs</a:t>
            </a:r>
            <a:r>
              <a:rPr lang="en-US" dirty="0" smtClean="0"/>
              <a:t> time</a:t>
            </a:r>
          </a:p>
          <a:p>
            <a:r>
              <a:rPr lang="en-US" dirty="0" smtClean="0"/>
              <a:t>This program sets the time and allows for the During Flight program to start at the correct location</a:t>
            </a:r>
          </a:p>
          <a:p>
            <a:r>
              <a:rPr lang="en-US" dirty="0" smtClean="0"/>
              <a:t>First two bytes on the EEPROM store the location of the last saved data point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bwMode="auto">
          <a:xfrm>
            <a:off x="228600" y="762000"/>
            <a:ext cx="4114800" cy="578104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3204507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719" y="228600"/>
            <a:ext cx="1996281" cy="1143000"/>
          </a:xfrm>
        </p:spPr>
        <p:txBody>
          <a:bodyPr>
            <a:normAutofit fontScale="90000"/>
          </a:bodyPr>
          <a:lstStyle/>
          <a:p>
            <a:r>
              <a:rPr lang="en-US" dirty="0" smtClean="0"/>
              <a:t>During Flight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2400" y="228600"/>
            <a:ext cx="7010400" cy="6429375"/>
          </a:xfrm>
          <a:prstGeom prst="rect">
            <a:avLst/>
          </a:prstGeom>
          <a:ln w="25400">
            <a:solidFill>
              <a:schemeClr val="tx1"/>
            </a:solidFill>
          </a:ln>
        </p:spPr>
      </p:pic>
      <p:sp>
        <p:nvSpPr>
          <p:cNvPr id="5" name="Content Placeholder 2"/>
          <p:cNvSpPr>
            <a:spLocks noGrp="1"/>
          </p:cNvSpPr>
          <p:nvPr>
            <p:ph idx="1"/>
          </p:nvPr>
        </p:nvSpPr>
        <p:spPr>
          <a:xfrm>
            <a:off x="7162800" y="1905000"/>
            <a:ext cx="2018414" cy="4010501"/>
          </a:xfrm>
        </p:spPr>
        <p:txBody>
          <a:bodyPr>
            <a:normAutofit fontScale="77500" lnSpcReduction="20000"/>
          </a:bodyPr>
          <a:lstStyle/>
          <a:p>
            <a:pPr lvl="0"/>
            <a:r>
              <a:rPr lang="en-US" dirty="0" smtClean="0"/>
              <a:t>Controls all aspects of the payload</a:t>
            </a:r>
          </a:p>
          <a:p>
            <a:pPr lvl="0"/>
            <a:r>
              <a:rPr lang="en-US" dirty="0" smtClean="0"/>
              <a:t>Takes T,P,H data every 6 sec</a:t>
            </a:r>
          </a:p>
          <a:p>
            <a:pPr lvl="0"/>
            <a:r>
              <a:rPr lang="en-US" dirty="0" smtClean="0"/>
              <a:t>Also checks if the camera is still recording</a:t>
            </a:r>
            <a:endParaRPr lang="en-US" dirty="0"/>
          </a:p>
        </p:txBody>
      </p:sp>
    </p:spTree>
    <p:extLst>
      <p:ext uri="{BB962C8B-B14F-4D97-AF65-F5344CB8AC3E}">
        <p14:creationId xmlns:p14="http://schemas.microsoft.com/office/powerpoint/2010/main" val="1192498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normAutofit/>
          </a:bodyPr>
          <a:lstStyle/>
          <a:p>
            <a:r>
              <a:rPr lang="en-US" dirty="0" smtClean="0"/>
              <a:t>During Flight Subroutines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5410200" cy="5266574"/>
          </a:xfrm>
          <a:prstGeom prst="rect">
            <a:avLst/>
          </a:prstGeom>
          <a:ln w="25400">
            <a:solidFill>
              <a:schemeClr val="tx1"/>
            </a:solidFill>
          </a:ln>
        </p:spPr>
      </p:pic>
      <p:sp>
        <p:nvSpPr>
          <p:cNvPr id="6" name="Content Placeholder 2"/>
          <p:cNvSpPr>
            <a:spLocks noGrp="1"/>
          </p:cNvSpPr>
          <p:nvPr>
            <p:ph idx="1"/>
          </p:nvPr>
        </p:nvSpPr>
        <p:spPr>
          <a:xfrm>
            <a:off x="5943600" y="994144"/>
            <a:ext cx="3124200" cy="5406656"/>
          </a:xfrm>
        </p:spPr>
        <p:txBody>
          <a:bodyPr>
            <a:normAutofit fontScale="92500" lnSpcReduction="20000"/>
          </a:bodyPr>
          <a:lstStyle/>
          <a:p>
            <a:r>
              <a:rPr lang="en-US" dirty="0" smtClean="0"/>
              <a:t>Makes sure the camera is recording</a:t>
            </a:r>
          </a:p>
          <a:p>
            <a:r>
              <a:rPr lang="en-US" dirty="0" smtClean="0"/>
              <a:t>If camera is not recording, this subroutine tries to start recording again</a:t>
            </a:r>
          </a:p>
          <a:p>
            <a:r>
              <a:rPr lang="en-US" dirty="0" smtClean="0"/>
              <a:t>Status nibble set so we know what is happening to the camera</a:t>
            </a:r>
            <a:endParaRPr lang="en-US" dirty="0"/>
          </a:p>
        </p:txBody>
      </p:sp>
    </p:spTree>
    <p:extLst>
      <p:ext uri="{BB962C8B-B14F-4D97-AF65-F5344CB8AC3E}">
        <p14:creationId xmlns:p14="http://schemas.microsoft.com/office/powerpoint/2010/main" val="1512439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Goal</a:t>
            </a:r>
            <a:endParaRPr lang="en-US" dirty="0"/>
          </a:p>
        </p:txBody>
      </p:sp>
      <p:sp>
        <p:nvSpPr>
          <p:cNvPr id="3" name="Content Placeholder 2"/>
          <p:cNvSpPr>
            <a:spLocks noGrp="1"/>
          </p:cNvSpPr>
          <p:nvPr>
            <p:ph idx="1"/>
          </p:nvPr>
        </p:nvSpPr>
        <p:spPr/>
        <p:txBody>
          <a:bodyPr/>
          <a:lstStyle/>
          <a:p>
            <a:r>
              <a:rPr lang="en-US" dirty="0"/>
              <a:t>To study the layers of the atmosphere using an instrumented sounding balloon flown in East Texas during May and to analyze the balloon and the environment surrounding the payload in order to study the relationship between the temperature and humidity profiles acquired during flight.</a:t>
            </a:r>
          </a:p>
          <a:p>
            <a:pPr marL="0" indent="0">
              <a:buNone/>
            </a:pPr>
            <a:endParaRPr lang="en-US" dirty="0"/>
          </a:p>
        </p:txBody>
      </p:sp>
    </p:spTree>
    <p:extLst>
      <p:ext uri="{BB962C8B-B14F-4D97-AF65-F5344CB8AC3E}">
        <p14:creationId xmlns:p14="http://schemas.microsoft.com/office/powerpoint/2010/main" val="1371179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0"/>
            <a:ext cx="7391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During Flight Subroutines</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24167" y="1066800"/>
            <a:ext cx="2952433" cy="5549265"/>
          </a:xfrm>
          <a:prstGeom prst="rect">
            <a:avLst/>
          </a:prstGeom>
          <a:ln w="25400">
            <a:solidFill>
              <a:schemeClr val="tx1"/>
            </a:solidFill>
          </a:ln>
        </p:spPr>
      </p:pic>
      <p:sp>
        <p:nvSpPr>
          <p:cNvPr id="8" name="Content Placeholder 2"/>
          <p:cNvSpPr>
            <a:spLocks noGrp="1"/>
          </p:cNvSpPr>
          <p:nvPr>
            <p:ph idx="1"/>
          </p:nvPr>
        </p:nvSpPr>
        <p:spPr>
          <a:xfrm>
            <a:off x="4038600" y="1219200"/>
            <a:ext cx="4724400" cy="5257800"/>
          </a:xfrm>
        </p:spPr>
        <p:txBody>
          <a:bodyPr>
            <a:normAutofit/>
          </a:bodyPr>
          <a:lstStyle/>
          <a:p>
            <a:r>
              <a:rPr lang="en-US" dirty="0" smtClean="0"/>
              <a:t>If the camera is recording, stop recording</a:t>
            </a:r>
          </a:p>
          <a:p>
            <a:r>
              <a:rPr lang="en-US" dirty="0" smtClean="0"/>
              <a:t>Set status nibble according to how the subroutine ends</a:t>
            </a:r>
            <a:endParaRPr lang="en-US" dirty="0"/>
          </a:p>
        </p:txBody>
      </p:sp>
    </p:spTree>
    <p:extLst>
      <p:ext uri="{BB962C8B-B14F-4D97-AF65-F5344CB8AC3E}">
        <p14:creationId xmlns:p14="http://schemas.microsoft.com/office/powerpoint/2010/main" val="92005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Post Flight Flowchart</a:t>
            </a:r>
            <a:endParaRPr lang="en-US" dirty="0"/>
          </a:p>
        </p:txBody>
      </p:sp>
      <p:sp>
        <p:nvSpPr>
          <p:cNvPr id="4" name="Content Placeholder 2"/>
          <p:cNvSpPr>
            <a:spLocks noGrp="1"/>
          </p:cNvSpPr>
          <p:nvPr>
            <p:ph idx="1"/>
          </p:nvPr>
        </p:nvSpPr>
        <p:spPr>
          <a:xfrm>
            <a:off x="5029200" y="990600"/>
            <a:ext cx="3886200" cy="5334000"/>
          </a:xfrm>
        </p:spPr>
        <p:txBody>
          <a:bodyPr>
            <a:normAutofit fontScale="92500"/>
          </a:bodyPr>
          <a:lstStyle/>
          <a:p>
            <a:pPr lvl="0"/>
            <a:r>
              <a:rPr lang="en-US" dirty="0" smtClean="0"/>
              <a:t>Must be able to read out all data to debug screen</a:t>
            </a:r>
          </a:p>
          <a:p>
            <a:r>
              <a:rPr lang="en-US" dirty="0" smtClean="0"/>
              <a:t>Excel data sheet will contain conversions from ADC counts to atmospheres, kelvin, and % humidity</a:t>
            </a:r>
          </a:p>
          <a:p>
            <a:r>
              <a:rPr lang="en-US" dirty="0" smtClean="0"/>
              <a:t>Excel sheet will also convert timestamps into altitude</a:t>
            </a:r>
            <a:endParaRPr lang="en-US"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bwMode="auto">
          <a:xfrm>
            <a:off x="228600" y="990600"/>
            <a:ext cx="3810000" cy="5684520"/>
          </a:xfrm>
          <a:prstGeom prst="rect">
            <a:avLst/>
          </a:prstGeom>
          <a:noFill/>
          <a:ln w="25400">
            <a:solidFill>
              <a:srgbClr val="000000"/>
            </a:solidFill>
            <a:miter lim="800000"/>
            <a:headEnd/>
            <a:tailEnd/>
          </a:ln>
          <a:effectLst/>
        </p:spPr>
      </p:pic>
    </p:spTree>
    <p:extLst>
      <p:ext uri="{BB962C8B-B14F-4D97-AF65-F5344CB8AC3E}">
        <p14:creationId xmlns:p14="http://schemas.microsoft.com/office/powerpoint/2010/main" val="389560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Post flight Balloon Radius Calculator</a:t>
            </a:r>
            <a:endParaRPr lang="en-US" dirty="0"/>
          </a:p>
        </p:txBody>
      </p:sp>
      <p:sp>
        <p:nvSpPr>
          <p:cNvPr id="3" name="Content Placeholder 2"/>
          <p:cNvSpPr>
            <a:spLocks noGrp="1"/>
          </p:cNvSpPr>
          <p:nvPr>
            <p:ph idx="1"/>
          </p:nvPr>
        </p:nvSpPr>
        <p:spPr>
          <a:xfrm>
            <a:off x="5986679" y="1752600"/>
            <a:ext cx="3157321" cy="4525963"/>
          </a:xfrm>
        </p:spPr>
        <p:txBody>
          <a:bodyPr>
            <a:normAutofit/>
          </a:bodyPr>
          <a:lstStyle/>
          <a:p>
            <a:r>
              <a:rPr lang="en-US" sz="2800" dirty="0" smtClean="0"/>
              <a:t>Doesn’t need entire balloon to calculate radius</a:t>
            </a:r>
          </a:p>
          <a:p>
            <a:r>
              <a:rPr lang="en-US" sz="2800" dirty="0" smtClean="0"/>
              <a:t>Works similar to most “fitting” programs</a:t>
            </a:r>
          </a:p>
          <a:p>
            <a:r>
              <a:rPr lang="en-US" sz="2800" dirty="0" smtClean="0"/>
              <a:t>Better than only using two points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752600"/>
            <a:ext cx="5758080" cy="4896470"/>
          </a:xfrm>
          <a:prstGeom prst="rect">
            <a:avLst/>
          </a:prstGeom>
          <a:ln w="25400">
            <a:solidFill>
              <a:schemeClr val="tx1"/>
            </a:solidFill>
          </a:ln>
        </p:spPr>
      </p:pic>
    </p:spTree>
    <p:extLst>
      <p:ext uri="{BB962C8B-B14F-4D97-AF65-F5344CB8AC3E}">
        <p14:creationId xmlns:p14="http://schemas.microsoft.com/office/powerpoint/2010/main" val="3597111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Flight Data Processing</a:t>
            </a:r>
            <a:endParaRPr lang="en-US" dirty="0"/>
          </a:p>
        </p:txBody>
      </p:sp>
      <p:sp>
        <p:nvSpPr>
          <p:cNvPr id="3" name="Content Placeholder 2"/>
          <p:cNvSpPr>
            <a:spLocks noGrp="1"/>
          </p:cNvSpPr>
          <p:nvPr>
            <p:ph idx="1"/>
          </p:nvPr>
        </p:nvSpPr>
        <p:spPr/>
        <p:txBody>
          <a:bodyPr>
            <a:normAutofit/>
          </a:bodyPr>
          <a:lstStyle/>
          <a:p>
            <a:r>
              <a:rPr lang="en-US" dirty="0" smtClean="0"/>
              <a:t>EEPROM readout data</a:t>
            </a:r>
          </a:p>
          <a:p>
            <a:pPr lvl="1"/>
            <a:r>
              <a:rPr lang="en-US" dirty="0" smtClean="0"/>
              <a:t>Timestamp -&gt; altitude</a:t>
            </a:r>
          </a:p>
          <a:p>
            <a:pPr lvl="1"/>
            <a:r>
              <a:rPr lang="en-US" dirty="0" smtClean="0"/>
              <a:t>ADC counts -&gt; pressure, temperature, humidity</a:t>
            </a:r>
          </a:p>
          <a:p>
            <a:r>
              <a:rPr lang="en-US" dirty="0"/>
              <a:t>Video data</a:t>
            </a:r>
          </a:p>
          <a:p>
            <a:pPr lvl="1"/>
            <a:r>
              <a:rPr lang="en-US" dirty="0"/>
              <a:t>Video </a:t>
            </a:r>
            <a:r>
              <a:rPr lang="en-US" dirty="0" smtClean="0"/>
              <a:t>time + EEPROM information </a:t>
            </a:r>
            <a:r>
              <a:rPr lang="en-US" dirty="0"/>
              <a:t>-&gt; altitude</a:t>
            </a:r>
          </a:p>
          <a:p>
            <a:pPr lvl="1"/>
            <a:r>
              <a:rPr lang="en-US" dirty="0"/>
              <a:t>Video -&gt; size of balloon (pixels -&gt; cm)</a:t>
            </a:r>
          </a:p>
          <a:p>
            <a:pPr lvl="1"/>
            <a:r>
              <a:rPr lang="en-US" dirty="0" smtClean="0"/>
              <a:t>Video </a:t>
            </a:r>
            <a:r>
              <a:rPr lang="en-US" dirty="0"/>
              <a:t>-&gt; payload passing through cloud</a:t>
            </a:r>
          </a:p>
          <a:p>
            <a:endParaRPr lang="en-US" dirty="0" smtClean="0"/>
          </a:p>
        </p:txBody>
      </p:sp>
    </p:spTree>
    <p:extLst>
      <p:ext uri="{BB962C8B-B14F-4D97-AF65-F5344CB8AC3E}">
        <p14:creationId xmlns:p14="http://schemas.microsoft.com/office/powerpoint/2010/main" val="727685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Magical Post-Flight Excel Sheet</a:t>
            </a:r>
            <a:endParaRPr lang="en-US" dirty="0"/>
          </a:p>
        </p:txBody>
      </p:sp>
      <p:sp>
        <p:nvSpPr>
          <p:cNvPr id="3" name="Content Placeholder 2"/>
          <p:cNvSpPr>
            <a:spLocks noGrp="1"/>
          </p:cNvSpPr>
          <p:nvPr>
            <p:ph idx="1"/>
          </p:nvPr>
        </p:nvSpPr>
        <p:spPr>
          <a:xfrm>
            <a:off x="464247" y="3276600"/>
            <a:ext cx="8229600" cy="3230563"/>
          </a:xfrm>
        </p:spPr>
        <p:txBody>
          <a:bodyPr>
            <a:normAutofit fontScale="92500"/>
          </a:bodyPr>
          <a:lstStyle/>
          <a:p>
            <a:r>
              <a:rPr lang="en-US" dirty="0" smtClean="0"/>
              <a:t>Data will be in comma delimited text file after downloading with Term232</a:t>
            </a:r>
          </a:p>
          <a:p>
            <a:r>
              <a:rPr lang="en-US" dirty="0" smtClean="0"/>
              <a:t>Equations will already be programmed into sheet</a:t>
            </a:r>
          </a:p>
          <a:p>
            <a:r>
              <a:rPr lang="en-US" dirty="0" smtClean="0"/>
              <a:t>Also calculates </a:t>
            </a:r>
            <a:r>
              <a:rPr lang="en-US" dirty="0" err="1" smtClean="0"/>
              <a:t>uncertianties</a:t>
            </a:r>
            <a:endParaRPr lang="en-US" dirty="0" smtClean="0"/>
          </a:p>
          <a:p>
            <a:r>
              <a:rPr lang="en-US" dirty="0" smtClean="0"/>
              <a:t>Will convert EEPROM timestamp into </a:t>
            </a:r>
            <a:r>
              <a:rPr lang="en-US" dirty="0" err="1" smtClean="0"/>
              <a:t>guzik</a:t>
            </a:r>
            <a:r>
              <a:rPr lang="en-US" dirty="0" smtClean="0"/>
              <a:t>-friendly format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1356"/>
          <a:stretch/>
        </p:blipFill>
        <p:spPr>
          <a:xfrm>
            <a:off x="152400" y="1295400"/>
            <a:ext cx="8853295" cy="1570992"/>
          </a:xfrm>
          <a:prstGeom prst="rect">
            <a:avLst/>
          </a:prstGeom>
        </p:spPr>
      </p:pic>
    </p:spTree>
    <p:extLst>
      <p:ext uri="{BB962C8B-B14F-4D97-AF65-F5344CB8AC3E}">
        <p14:creationId xmlns:p14="http://schemas.microsoft.com/office/powerpoint/2010/main" val="3493310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Flight Operations: Testing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4924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 Test</a:t>
            </a:r>
            <a:endParaRPr lang="en-US" dirty="0"/>
          </a:p>
        </p:txBody>
      </p:sp>
      <p:sp>
        <p:nvSpPr>
          <p:cNvPr id="3" name="Content Placeholder 2"/>
          <p:cNvSpPr>
            <a:spLocks noGrp="1"/>
          </p:cNvSpPr>
          <p:nvPr>
            <p:ph idx="1"/>
          </p:nvPr>
        </p:nvSpPr>
        <p:spPr/>
        <p:txBody>
          <a:bodyPr>
            <a:normAutofit/>
          </a:bodyPr>
          <a:lstStyle/>
          <a:p>
            <a:r>
              <a:rPr lang="en-US" sz="2800" dirty="0" smtClean="0"/>
              <a:t>With the </a:t>
            </a:r>
            <a:r>
              <a:rPr lang="en-US" sz="2800" dirty="0"/>
              <a:t>system powered up and the lid taped down, the payload will be dropped from a height of 5 ft. </a:t>
            </a:r>
            <a:endParaRPr lang="en-US" sz="2800" dirty="0" smtClean="0"/>
          </a:p>
          <a:p>
            <a:r>
              <a:rPr lang="en-US" sz="2800" dirty="0" smtClean="0"/>
              <a:t>After the drop, </a:t>
            </a:r>
            <a:r>
              <a:rPr lang="en-US" sz="2800" dirty="0"/>
              <a:t>the lid will be removed and all components checked and any shifting noted</a:t>
            </a:r>
            <a:r>
              <a:rPr lang="en-US" sz="2800" dirty="0" smtClean="0"/>
              <a:t>.</a:t>
            </a:r>
          </a:p>
          <a:p>
            <a:r>
              <a:rPr lang="en-US" sz="2800" dirty="0" smtClean="0"/>
              <a:t>Data must verify </a:t>
            </a:r>
            <a:r>
              <a:rPr lang="en-US" sz="2800" dirty="0"/>
              <a:t>that the force involved in the test did not disrupt the data collection process. </a:t>
            </a:r>
            <a:endParaRPr lang="en-US" sz="2800" b="1" dirty="0"/>
          </a:p>
          <a:p>
            <a:endParaRPr lang="en-US" dirty="0"/>
          </a:p>
        </p:txBody>
      </p:sp>
    </p:spTree>
    <p:extLst>
      <p:ext uri="{BB962C8B-B14F-4D97-AF65-F5344CB8AC3E}">
        <p14:creationId xmlns:p14="http://schemas.microsoft.com/office/powerpoint/2010/main" val="1893286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Test</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powered up payload will be placed in the vacuum </a:t>
            </a:r>
            <a:r>
              <a:rPr lang="en-US" sz="2800" dirty="0" smtClean="0"/>
              <a:t>chamber.</a:t>
            </a:r>
          </a:p>
          <a:p>
            <a:r>
              <a:rPr lang="en-US" sz="2800" dirty="0" smtClean="0"/>
              <a:t>The </a:t>
            </a:r>
            <a:r>
              <a:rPr lang="en-US" sz="2800" dirty="0"/>
              <a:t>vacuum will be turned on to decrease the pressure for one hour. </a:t>
            </a:r>
            <a:endParaRPr lang="en-US" sz="2800" dirty="0" smtClean="0"/>
          </a:p>
          <a:p>
            <a:r>
              <a:rPr lang="en-US" sz="2800" dirty="0" smtClean="0"/>
              <a:t>Data </a:t>
            </a:r>
            <a:r>
              <a:rPr lang="en-US" sz="2800" dirty="0"/>
              <a:t>must be </a:t>
            </a:r>
            <a:r>
              <a:rPr lang="en-US" sz="2800" dirty="0" smtClean="0"/>
              <a:t>verified that it was </a:t>
            </a:r>
            <a:r>
              <a:rPr lang="en-US" sz="2800" dirty="0"/>
              <a:t>recorded accurately throughout the length of the test</a:t>
            </a:r>
            <a:r>
              <a:rPr lang="en-US" sz="2800" dirty="0" smtClean="0"/>
              <a:t>.</a:t>
            </a:r>
            <a:endParaRPr lang="en-US" sz="2800" dirty="0"/>
          </a:p>
        </p:txBody>
      </p:sp>
    </p:spTree>
    <p:extLst>
      <p:ext uri="{BB962C8B-B14F-4D97-AF65-F5344CB8AC3E}">
        <p14:creationId xmlns:p14="http://schemas.microsoft.com/office/powerpoint/2010/main" val="344140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Test</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powered up payload will be placed first at room </a:t>
            </a:r>
            <a:r>
              <a:rPr lang="en-US" sz="2800" dirty="0" smtClean="0"/>
              <a:t>temperature </a:t>
            </a:r>
            <a:r>
              <a:rPr lang="en-US" sz="2800" dirty="0"/>
              <a:t>for 15 minutes</a:t>
            </a:r>
            <a:r>
              <a:rPr lang="en-US" sz="2800" dirty="0" smtClean="0"/>
              <a:t>.</a:t>
            </a:r>
          </a:p>
          <a:p>
            <a:r>
              <a:rPr lang="en-US" sz="2800" dirty="0" smtClean="0"/>
              <a:t>Refrigerator for </a:t>
            </a:r>
            <a:r>
              <a:rPr lang="en-US" sz="2800" dirty="0"/>
              <a:t>45 minutes. </a:t>
            </a:r>
            <a:endParaRPr lang="en-US" sz="2800" dirty="0" smtClean="0"/>
          </a:p>
          <a:p>
            <a:r>
              <a:rPr lang="en-US" sz="2800" dirty="0" smtClean="0"/>
              <a:t>A </a:t>
            </a:r>
            <a:r>
              <a:rPr lang="en-US" sz="2800" dirty="0"/>
              <a:t>dry ice cooled environment, approximately -78°C, for an hour. </a:t>
            </a:r>
            <a:endParaRPr lang="en-US" sz="2800" dirty="0" smtClean="0"/>
          </a:p>
          <a:p>
            <a:r>
              <a:rPr lang="en-US" sz="2800" dirty="0" smtClean="0"/>
              <a:t>Refrigerator </a:t>
            </a:r>
            <a:r>
              <a:rPr lang="en-US" sz="2800" dirty="0"/>
              <a:t>for 45 minutes. </a:t>
            </a:r>
            <a:endParaRPr lang="en-US" sz="2800" dirty="0" smtClean="0"/>
          </a:p>
          <a:p>
            <a:r>
              <a:rPr lang="en-US" sz="2800" dirty="0" smtClean="0"/>
              <a:t>Room </a:t>
            </a:r>
            <a:r>
              <a:rPr lang="en-US" sz="2800" dirty="0"/>
              <a:t>temperature for 15 minutes.  </a:t>
            </a:r>
            <a:endParaRPr lang="en-US" sz="2800" dirty="0" smtClean="0"/>
          </a:p>
          <a:p>
            <a:r>
              <a:rPr lang="en-US" sz="2800" dirty="0" smtClean="0"/>
              <a:t>Data </a:t>
            </a:r>
            <a:r>
              <a:rPr lang="en-US" sz="2800" dirty="0"/>
              <a:t>must be </a:t>
            </a:r>
            <a:r>
              <a:rPr lang="en-US" sz="2800" dirty="0" smtClean="0"/>
              <a:t>verified </a:t>
            </a:r>
            <a:r>
              <a:rPr lang="en-US" sz="2800" dirty="0"/>
              <a:t>that </a:t>
            </a:r>
            <a:r>
              <a:rPr lang="en-US" sz="2800" dirty="0" smtClean="0"/>
              <a:t>it </a:t>
            </a:r>
            <a:r>
              <a:rPr lang="en-US" sz="2800" dirty="0"/>
              <a:t>was recorded accurately throughout the length of the </a:t>
            </a:r>
            <a:r>
              <a:rPr lang="en-US" sz="2800" dirty="0" smtClean="0"/>
              <a:t>test.</a:t>
            </a:r>
            <a:endParaRPr lang="en-US" sz="2800" b="1" dirty="0"/>
          </a:p>
        </p:txBody>
      </p:sp>
    </p:spTree>
    <p:extLst>
      <p:ext uri="{BB962C8B-B14F-4D97-AF65-F5344CB8AC3E}">
        <p14:creationId xmlns:p14="http://schemas.microsoft.com/office/powerpoint/2010/main" val="1373090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Flight Operations: Calibrations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3972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a:t>The overall objective is to measure and record humidity, pressure, and internal and external temperature on a sounding balloon flight while taking video of the flight.</a:t>
            </a:r>
          </a:p>
        </p:txBody>
      </p:sp>
    </p:spTree>
    <p:extLst>
      <p:ext uri="{BB962C8B-B14F-4D97-AF65-F5344CB8AC3E}">
        <p14:creationId xmlns:p14="http://schemas.microsoft.com/office/powerpoint/2010/main" val="1158446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Calibration</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2800" dirty="0" smtClean="0"/>
              <a:t>Use HOBO </a:t>
            </a:r>
            <a:r>
              <a:rPr lang="en-US" sz="2800" dirty="0"/>
              <a:t>to measure temperatures at various </a:t>
            </a:r>
            <a:r>
              <a:rPr lang="en-US" sz="2800" dirty="0" smtClean="0"/>
              <a:t>locations alongside the sensor. </a:t>
            </a:r>
          </a:p>
          <a:p>
            <a:r>
              <a:rPr lang="en-US" sz="2800" dirty="0" smtClean="0"/>
              <a:t>The sensor and Hobo will </a:t>
            </a:r>
            <a:r>
              <a:rPr lang="en-US" sz="2800" dirty="0"/>
              <a:t>measure </a:t>
            </a:r>
            <a:endParaRPr lang="en-US" sz="2800" dirty="0" smtClean="0"/>
          </a:p>
          <a:p>
            <a:pPr lvl="1"/>
            <a:r>
              <a:rPr lang="en-US" sz="2400" dirty="0"/>
              <a:t>R</a:t>
            </a:r>
            <a:r>
              <a:rPr lang="en-US" sz="2400" dirty="0" smtClean="0"/>
              <a:t>oom </a:t>
            </a:r>
            <a:r>
              <a:rPr lang="en-US" sz="2400" dirty="0"/>
              <a:t>t</a:t>
            </a:r>
            <a:r>
              <a:rPr lang="en-US" sz="2400" dirty="0" smtClean="0"/>
              <a:t>emperature</a:t>
            </a:r>
            <a:r>
              <a:rPr lang="en-US" sz="2400" dirty="0"/>
              <a:t>. </a:t>
            </a:r>
            <a:endParaRPr lang="en-US" sz="2400" dirty="0" smtClean="0"/>
          </a:p>
          <a:p>
            <a:pPr lvl="1"/>
            <a:r>
              <a:rPr lang="en-US" sz="2400" dirty="0" smtClean="0"/>
              <a:t>Refrigerator</a:t>
            </a:r>
            <a:r>
              <a:rPr lang="en-US" sz="2400" dirty="0"/>
              <a:t>. </a:t>
            </a:r>
            <a:endParaRPr lang="en-US" sz="2400" dirty="0" smtClean="0"/>
          </a:p>
          <a:p>
            <a:pPr lvl="1"/>
            <a:r>
              <a:rPr lang="en-US" sz="2400" dirty="0" smtClean="0"/>
              <a:t>Icebox </a:t>
            </a:r>
            <a:r>
              <a:rPr lang="en-US" sz="2400" dirty="0"/>
              <a:t>filled with dry ice. </a:t>
            </a:r>
            <a:endParaRPr lang="en-US" sz="2400" dirty="0" smtClean="0"/>
          </a:p>
          <a:p>
            <a:pPr lvl="1"/>
            <a:r>
              <a:rPr lang="en-US" sz="2400" dirty="0" smtClean="0"/>
              <a:t>Outside </a:t>
            </a:r>
            <a:r>
              <a:rPr lang="en-US" sz="2400" dirty="0"/>
              <a:t>the physics building</a:t>
            </a:r>
            <a:r>
              <a:rPr lang="en-US" sz="2400" dirty="0" smtClean="0"/>
              <a:t>.</a:t>
            </a:r>
          </a:p>
          <a:p>
            <a:r>
              <a:rPr lang="en-US" sz="2800" dirty="0" smtClean="0"/>
              <a:t>Each </a:t>
            </a:r>
            <a:r>
              <a:rPr lang="en-US" sz="2800" dirty="0"/>
              <a:t>temperature placement will be carried out for 10-15 minutes. </a:t>
            </a:r>
            <a:endParaRPr lang="en-US" sz="2800" dirty="0" smtClean="0"/>
          </a:p>
          <a:p>
            <a:r>
              <a:rPr lang="en-US" sz="2800" dirty="0" smtClean="0"/>
              <a:t>The </a:t>
            </a:r>
            <a:r>
              <a:rPr lang="en-US" sz="2800" dirty="0"/>
              <a:t>voltage output data from our sensor will be compared to the data from the </a:t>
            </a:r>
            <a:r>
              <a:rPr lang="en-US" sz="2800" dirty="0" smtClean="0"/>
              <a:t>HOBO</a:t>
            </a:r>
            <a:endParaRPr lang="en-US" sz="2800" dirty="0"/>
          </a:p>
        </p:txBody>
      </p:sp>
    </p:spTree>
    <p:extLst>
      <p:ext uri="{BB962C8B-B14F-4D97-AF65-F5344CB8AC3E}">
        <p14:creationId xmlns:p14="http://schemas.microsoft.com/office/powerpoint/2010/main" val="2307954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Calibration</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HOBO sensor will be used to accurately measure the </a:t>
            </a:r>
            <a:r>
              <a:rPr lang="en-US" sz="2800" dirty="0" smtClean="0"/>
              <a:t>humidity in various conditions</a:t>
            </a:r>
          </a:p>
          <a:p>
            <a:r>
              <a:rPr lang="en-US" sz="2800" dirty="0" smtClean="0"/>
              <a:t>Both placed in sealable container inside saturated environment at 0˚C</a:t>
            </a:r>
          </a:p>
          <a:p>
            <a:r>
              <a:rPr lang="en-US" sz="2800" dirty="0" smtClean="0"/>
              <a:t>Seal container</a:t>
            </a:r>
          </a:p>
          <a:p>
            <a:r>
              <a:rPr lang="en-US" sz="2800" dirty="0" smtClean="0"/>
              <a:t>Transport container to varying temperatures</a:t>
            </a:r>
          </a:p>
          <a:p>
            <a:r>
              <a:rPr lang="en-US" sz="2800" dirty="0"/>
              <a:t>The voltage output data from our sensor will be compared to the data from the </a:t>
            </a:r>
            <a:r>
              <a:rPr lang="en-US" sz="2800" dirty="0" smtClean="0"/>
              <a:t>HOBO</a:t>
            </a:r>
            <a:endParaRPr lang="en-US" sz="2800" dirty="0"/>
          </a:p>
        </p:txBody>
      </p:sp>
    </p:spTree>
    <p:extLst>
      <p:ext uri="{BB962C8B-B14F-4D97-AF65-F5344CB8AC3E}">
        <p14:creationId xmlns:p14="http://schemas.microsoft.com/office/powerpoint/2010/main" val="1807297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Calibration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3994396"/>
              </p:ext>
            </p:extLst>
          </p:nvPr>
        </p:nvGraphicFramePr>
        <p:xfrm>
          <a:off x="381000" y="1524000"/>
          <a:ext cx="83058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6172200"/>
            <a:ext cx="6781800" cy="369332"/>
          </a:xfrm>
          <a:prstGeom prst="rect">
            <a:avLst/>
          </a:prstGeom>
          <a:noFill/>
        </p:spPr>
        <p:txBody>
          <a:bodyPr wrap="square" rtlCol="0">
            <a:spAutoFit/>
          </a:bodyPr>
          <a:lstStyle/>
          <a:p>
            <a:r>
              <a:rPr lang="en-US" dirty="0">
                <a:hlinkClick r:id="rId3"/>
              </a:rPr>
              <a:t>http://</a:t>
            </a:r>
            <a:r>
              <a:rPr lang="en-US" dirty="0" smtClean="0">
                <a:hlinkClick r:id="rId3"/>
              </a:rPr>
              <a:t>www.engineeringtoolbox.com/humidity-ratio-air-d_686.html</a:t>
            </a:r>
            <a:r>
              <a:rPr lang="en-US" dirty="0" smtClean="0"/>
              <a:t> </a:t>
            </a:r>
            <a:endParaRPr lang="en-US" dirty="0"/>
          </a:p>
        </p:txBody>
      </p:sp>
    </p:spTree>
    <p:extLst>
      <p:ext uri="{BB962C8B-B14F-4D97-AF65-F5344CB8AC3E}">
        <p14:creationId xmlns:p14="http://schemas.microsoft.com/office/powerpoint/2010/main" val="2918830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Calibration</a:t>
            </a:r>
            <a:endParaRPr lang="en-US" dirty="0"/>
          </a:p>
        </p:txBody>
      </p:sp>
      <p:sp>
        <p:nvSpPr>
          <p:cNvPr id="3" name="Content Placeholder 2"/>
          <p:cNvSpPr>
            <a:spLocks noGrp="1"/>
          </p:cNvSpPr>
          <p:nvPr>
            <p:ph idx="1"/>
          </p:nvPr>
        </p:nvSpPr>
        <p:spPr/>
        <p:txBody>
          <a:bodyPr>
            <a:noAutofit/>
          </a:bodyPr>
          <a:lstStyle/>
          <a:p>
            <a:r>
              <a:rPr lang="en-US" sz="2800" dirty="0" smtClean="0"/>
              <a:t>We </a:t>
            </a:r>
            <a:r>
              <a:rPr lang="en-US" sz="2800" dirty="0"/>
              <a:t>will adjust the variable resistor on the payload to set ground-level </a:t>
            </a:r>
            <a:r>
              <a:rPr lang="en-US" sz="2800" dirty="0" smtClean="0"/>
              <a:t>pressure</a:t>
            </a:r>
          </a:p>
          <a:p>
            <a:r>
              <a:rPr lang="en-US" sz="2800" dirty="0" smtClean="0"/>
              <a:t>The </a:t>
            </a:r>
            <a:r>
              <a:rPr lang="en-US" sz="2800" dirty="0"/>
              <a:t>payload will be placed in the vacuum </a:t>
            </a:r>
            <a:r>
              <a:rPr lang="en-US" sz="2800" dirty="0" smtClean="0"/>
              <a:t>chamber </a:t>
            </a:r>
          </a:p>
          <a:p>
            <a:r>
              <a:rPr lang="en-US" sz="2800" dirty="0" smtClean="0"/>
              <a:t>We </a:t>
            </a:r>
            <a:r>
              <a:rPr lang="en-US" sz="2800" dirty="0"/>
              <a:t>will stop the vacuum chamber and </a:t>
            </a:r>
            <a:r>
              <a:rPr lang="en-US" sz="2800" dirty="0" smtClean="0"/>
              <a:t>allow </a:t>
            </a:r>
            <a:r>
              <a:rPr lang="en-US" sz="2800" dirty="0"/>
              <a:t>the pressure sensor to take several measurements at that pressure </a:t>
            </a:r>
            <a:r>
              <a:rPr lang="en-US" sz="2800" dirty="0" smtClean="0"/>
              <a:t>and </a:t>
            </a:r>
            <a:r>
              <a:rPr lang="en-US" sz="2800" dirty="0"/>
              <a:t>record the pressure indicated by the vacuum chamber pressure gauge.  </a:t>
            </a:r>
            <a:endParaRPr lang="en-US" sz="2800" dirty="0" smtClean="0"/>
          </a:p>
          <a:p>
            <a:r>
              <a:rPr lang="en-US" sz="2800" dirty="0" smtClean="0"/>
              <a:t>A </a:t>
            </a:r>
            <a:r>
              <a:rPr lang="en-US" sz="2800" dirty="0"/>
              <a:t>line of best </a:t>
            </a:r>
            <a:r>
              <a:rPr lang="en-US" sz="2800" dirty="0" smtClean="0"/>
              <a:t>fit will be created </a:t>
            </a:r>
            <a:r>
              <a:rPr lang="en-US" sz="2800" dirty="0"/>
              <a:t>for the pressure sensor’s output voltage versus absolute pressure. </a:t>
            </a:r>
          </a:p>
        </p:txBody>
      </p:sp>
    </p:spTree>
    <p:extLst>
      <p:ext uri="{BB962C8B-B14F-4D97-AF65-F5344CB8AC3E}">
        <p14:creationId xmlns:p14="http://schemas.microsoft.com/office/powerpoint/2010/main" val="1074979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Calibration</a:t>
            </a:r>
            <a:endParaRPr lang="en-US" dirty="0"/>
          </a:p>
        </p:txBody>
      </p:sp>
      <p:sp>
        <p:nvSpPr>
          <p:cNvPr id="3" name="Content Placeholder 2"/>
          <p:cNvSpPr>
            <a:spLocks noGrp="1"/>
          </p:cNvSpPr>
          <p:nvPr>
            <p:ph idx="1"/>
          </p:nvPr>
        </p:nvSpPr>
        <p:spPr/>
        <p:txBody>
          <a:bodyPr>
            <a:normAutofit/>
          </a:bodyPr>
          <a:lstStyle/>
          <a:p>
            <a:r>
              <a:rPr lang="en-US" sz="2800" dirty="0" smtClean="0"/>
              <a:t>First </a:t>
            </a:r>
            <a:r>
              <a:rPr lang="en-US" sz="2800" dirty="0"/>
              <a:t>we will start the camera to make sure it is operating properly. </a:t>
            </a:r>
            <a:endParaRPr lang="en-US" sz="2800" dirty="0" smtClean="0"/>
          </a:p>
          <a:p>
            <a:r>
              <a:rPr lang="en-US" sz="2800" dirty="0" smtClean="0"/>
              <a:t>A </a:t>
            </a:r>
            <a:r>
              <a:rPr lang="en-US" sz="2800" dirty="0"/>
              <a:t>fellow teammate holding a ruler will stand at a prescribed distance away from the camera</a:t>
            </a:r>
            <a:r>
              <a:rPr lang="en-US" sz="2800" dirty="0" smtClean="0"/>
              <a:t>.</a:t>
            </a:r>
          </a:p>
          <a:p>
            <a:r>
              <a:rPr lang="en-US" sz="2800" dirty="0" smtClean="0"/>
              <a:t>Video </a:t>
            </a:r>
            <a:r>
              <a:rPr lang="en-US" sz="2800" dirty="0"/>
              <a:t>will be taken for about 1-2 minutes in order to collect data. </a:t>
            </a:r>
            <a:endParaRPr lang="en-US" sz="2800" dirty="0" smtClean="0"/>
          </a:p>
          <a:p>
            <a:r>
              <a:rPr lang="en-US" sz="2800" dirty="0" smtClean="0"/>
              <a:t>After </a:t>
            </a:r>
            <a:r>
              <a:rPr lang="en-US" sz="2800" dirty="0"/>
              <a:t>data collection is complete, the pixels of the camera images will be used to determine the angular resolution of the pixels. </a:t>
            </a:r>
          </a:p>
        </p:txBody>
      </p:sp>
    </p:spTree>
    <p:extLst>
      <p:ext uri="{BB962C8B-B14F-4D97-AF65-F5344CB8AC3E}">
        <p14:creationId xmlns:p14="http://schemas.microsoft.com/office/powerpoint/2010/main" val="1479045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Pre-Launch Checklist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5448039"/>
              </p:ext>
            </p:extLst>
          </p:nvPr>
        </p:nvGraphicFramePr>
        <p:xfrm>
          <a:off x="609600" y="1371600"/>
          <a:ext cx="7620000" cy="5303520"/>
        </p:xfrm>
        <a:graphic>
          <a:graphicData uri="http://schemas.openxmlformats.org/drawingml/2006/table">
            <a:tbl>
              <a:tblPr firstRow="1" firstCol="1" bandRow="1">
                <a:tableStyleId>{5940675A-B579-460E-94D1-54222C63F5DA}</a:tableStyleId>
              </a:tblPr>
              <a:tblGrid>
                <a:gridCol w="5877427"/>
                <a:gridCol w="1742573"/>
              </a:tblGrid>
              <a:tr h="381001">
                <a:tc>
                  <a:txBody>
                    <a:bodyPr/>
                    <a:lstStyle/>
                    <a:p>
                      <a:pPr marL="0" marR="0">
                        <a:spcBef>
                          <a:spcPts val="0"/>
                        </a:spcBef>
                        <a:spcAft>
                          <a:spcPts val="0"/>
                        </a:spcAft>
                        <a:tabLst>
                          <a:tab pos="114300" algn="l"/>
                          <a:tab pos="1600200" algn="l"/>
                          <a:tab pos="2971800" algn="ctr"/>
                          <a:tab pos="5829300" algn="r"/>
                        </a:tabLst>
                      </a:pPr>
                      <a:r>
                        <a:rPr lang="en-US" sz="2400" b="1" dirty="0" smtClean="0">
                          <a:effectLst/>
                        </a:rPr>
                        <a:t>Event</a:t>
                      </a:r>
                      <a:endParaRPr lang="en-US" sz="2400" b="1"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b="1" dirty="0">
                          <a:effectLst/>
                        </a:rPr>
                        <a:t>Time needed</a:t>
                      </a:r>
                      <a:endParaRPr lang="en-US" sz="2400" b="1" dirty="0">
                        <a:effectLst/>
                        <a:latin typeface="Times New Roman"/>
                        <a:ea typeface="Times New Roman"/>
                      </a:endParaRPr>
                    </a:p>
                  </a:txBody>
                  <a:tcPr marL="68580" marR="68580" marT="0" marB="0"/>
                </a:tc>
              </a:tr>
              <a:tr h="609600">
                <a:tc>
                  <a:txBody>
                    <a:bodyPr/>
                    <a:lstStyle/>
                    <a:p>
                      <a:pPr marL="0" marR="0">
                        <a:spcBef>
                          <a:spcPts val="0"/>
                        </a:spcBef>
                        <a:spcAft>
                          <a:spcPts val="0"/>
                        </a:spcAft>
                        <a:tabLst>
                          <a:tab pos="114300" algn="l"/>
                          <a:tab pos="1600200" algn="l"/>
                          <a:tab pos="2971800" algn="ctr"/>
                          <a:tab pos="5829300" algn="r"/>
                        </a:tabLst>
                      </a:pPr>
                      <a:r>
                        <a:rPr lang="en-US" sz="2000" dirty="0">
                          <a:effectLst/>
                        </a:rPr>
                        <a:t>Verify that all components are ready for flight and operational.</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a:effectLst/>
                        </a:rPr>
                        <a:t>10 minutes</a:t>
                      </a:r>
                      <a:endParaRPr lang="en-US" sz="2000">
                        <a:effectLst/>
                        <a:latin typeface="Times New Roman"/>
                        <a:ea typeface="Times New Roman"/>
                      </a:endParaRPr>
                    </a:p>
                  </a:txBody>
                  <a:tcPr marL="68580" marR="68580" marT="0" marB="0"/>
                </a:tc>
              </a:tr>
              <a:tr h="609600">
                <a:tc>
                  <a:txBody>
                    <a:bodyPr/>
                    <a:lstStyle/>
                    <a:p>
                      <a:pPr marL="0" marR="0">
                        <a:spcBef>
                          <a:spcPts val="0"/>
                        </a:spcBef>
                        <a:spcAft>
                          <a:spcPts val="0"/>
                        </a:spcAft>
                        <a:tabLst>
                          <a:tab pos="114300" algn="l"/>
                          <a:tab pos="1600200" algn="l"/>
                          <a:tab pos="2971800" algn="ctr"/>
                          <a:tab pos="5829300" algn="r"/>
                        </a:tabLst>
                      </a:pPr>
                      <a:r>
                        <a:rPr lang="en-US" sz="2000" dirty="0">
                          <a:effectLst/>
                        </a:rPr>
                        <a:t>Load the correct pre-flight software and during flight software.</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a:effectLst/>
                        </a:rPr>
                        <a:t>5 minutes</a:t>
                      </a:r>
                      <a:endParaRPr lang="en-US" sz="2000">
                        <a:effectLst/>
                        <a:latin typeface="Times New Roman"/>
                        <a:ea typeface="Times New Roman"/>
                      </a:endParaRPr>
                    </a:p>
                  </a:txBody>
                  <a:tcPr marL="68580" marR="68580" marT="0" marB="0"/>
                </a:tc>
              </a:tr>
              <a:tr h="731520">
                <a:tc>
                  <a:txBody>
                    <a:bodyPr/>
                    <a:lstStyle/>
                    <a:p>
                      <a:pPr marL="0" marR="0">
                        <a:spcBef>
                          <a:spcPts val="0"/>
                        </a:spcBef>
                        <a:spcAft>
                          <a:spcPts val="0"/>
                        </a:spcAft>
                        <a:tabLst>
                          <a:tab pos="114300" algn="l"/>
                          <a:tab pos="1600200" algn="l"/>
                          <a:tab pos="2971800" algn="ctr"/>
                          <a:tab pos="5829300" algn="r"/>
                        </a:tabLst>
                      </a:pPr>
                      <a:r>
                        <a:rPr lang="en-US" sz="2000" dirty="0">
                          <a:effectLst/>
                        </a:rPr>
                        <a:t>Put in the appropriate fresh batteries for each of the power sources and make sure each power source is connected to its appropriate components.</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dirty="0">
                          <a:effectLst/>
                        </a:rPr>
                        <a:t>2 minutes</a:t>
                      </a:r>
                      <a:endParaRPr lang="en-US" sz="2000" dirty="0">
                        <a:effectLst/>
                        <a:latin typeface="Times New Roman"/>
                        <a:ea typeface="Times New Roman"/>
                      </a:endParaRPr>
                    </a:p>
                  </a:txBody>
                  <a:tcPr marL="68580" marR="68580" marT="0" marB="0"/>
                </a:tc>
              </a:tr>
              <a:tr h="640080">
                <a:tc>
                  <a:txBody>
                    <a:bodyPr/>
                    <a:lstStyle/>
                    <a:p>
                      <a:pPr marL="0" marR="0">
                        <a:spcBef>
                          <a:spcPts val="0"/>
                        </a:spcBef>
                        <a:spcAft>
                          <a:spcPts val="0"/>
                        </a:spcAft>
                        <a:tabLst>
                          <a:tab pos="114300" algn="l"/>
                          <a:tab pos="1600200" algn="l"/>
                          <a:tab pos="2971800" algn="ctr"/>
                          <a:tab pos="5829300" algn="r"/>
                        </a:tabLst>
                      </a:pPr>
                      <a:r>
                        <a:rPr lang="en-US" sz="2000" dirty="0">
                          <a:effectLst/>
                        </a:rPr>
                        <a:t>Place components in payload and tape the lid shut and check to make sure camera is facing up and through the hole in the lid.</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dirty="0">
                          <a:effectLst/>
                        </a:rPr>
                        <a:t>1 minute</a:t>
                      </a:r>
                      <a:endParaRPr lang="en-US" sz="2000" dirty="0">
                        <a:effectLst/>
                        <a:latin typeface="Times New Roman"/>
                        <a:ea typeface="Times New Roman"/>
                      </a:endParaRPr>
                    </a:p>
                  </a:txBody>
                  <a:tcPr marL="68580" marR="68580" marT="0" marB="0"/>
                </a:tc>
              </a:tr>
              <a:tr h="609600">
                <a:tc>
                  <a:txBody>
                    <a:bodyPr/>
                    <a:lstStyle/>
                    <a:p>
                      <a:pPr marL="0" marR="0">
                        <a:spcBef>
                          <a:spcPts val="0"/>
                        </a:spcBef>
                        <a:spcAft>
                          <a:spcPts val="0"/>
                        </a:spcAft>
                        <a:tabLst>
                          <a:tab pos="114300" algn="l"/>
                          <a:tab pos="1600200" algn="l"/>
                          <a:tab pos="2971800" algn="ctr"/>
                          <a:tab pos="5829300" algn="r"/>
                        </a:tabLst>
                      </a:pPr>
                      <a:r>
                        <a:rPr lang="en-US" sz="2000" dirty="0">
                          <a:effectLst/>
                        </a:rPr>
                        <a:t>Attach the payload to the launch vehicle and check to make sure it is secure.</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dirty="0">
                          <a:effectLst/>
                        </a:rPr>
                        <a:t>10 minutes</a:t>
                      </a:r>
                      <a:endParaRPr lang="en-US" sz="2000" dirty="0">
                        <a:effectLst/>
                        <a:latin typeface="Times New Roman"/>
                        <a:ea typeface="Times New Roman"/>
                      </a:endParaRPr>
                    </a:p>
                  </a:txBody>
                  <a:tcPr marL="68580" marR="68580" marT="0" marB="0"/>
                </a:tc>
              </a:tr>
              <a:tr h="381000">
                <a:tc>
                  <a:txBody>
                    <a:bodyPr/>
                    <a:lstStyle/>
                    <a:p>
                      <a:pPr marL="0" marR="0">
                        <a:spcBef>
                          <a:spcPts val="0"/>
                        </a:spcBef>
                        <a:spcAft>
                          <a:spcPts val="0"/>
                        </a:spcAft>
                        <a:tabLst>
                          <a:tab pos="114300" algn="l"/>
                          <a:tab pos="1600200" algn="l"/>
                          <a:tab pos="2971800" algn="ctr"/>
                          <a:tab pos="5829300" algn="r"/>
                        </a:tabLst>
                      </a:pPr>
                      <a:r>
                        <a:rPr lang="en-US" sz="2000" dirty="0">
                          <a:effectLst/>
                        </a:rPr>
                        <a:t>Measure distance from Balloon to payload.</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dirty="0">
                          <a:effectLst/>
                        </a:rPr>
                        <a:t>2 </a:t>
                      </a:r>
                      <a:r>
                        <a:rPr lang="en-US" sz="2000" dirty="0" smtClean="0">
                          <a:effectLst/>
                        </a:rPr>
                        <a:t>minutes</a:t>
                      </a:r>
                      <a:endParaRPr lang="en-US" sz="2000" dirty="0">
                        <a:effectLst/>
                        <a:latin typeface="Times New Roman"/>
                        <a:ea typeface="Times New Roman"/>
                      </a:endParaRPr>
                    </a:p>
                  </a:txBody>
                  <a:tcPr marL="68580" marR="68580" marT="0" marB="0"/>
                </a:tc>
              </a:tr>
              <a:tr h="533400">
                <a:tc>
                  <a:txBody>
                    <a:bodyPr/>
                    <a:lstStyle/>
                    <a:p>
                      <a:pPr marL="0" marR="0">
                        <a:spcBef>
                          <a:spcPts val="0"/>
                        </a:spcBef>
                        <a:spcAft>
                          <a:spcPts val="0"/>
                        </a:spcAft>
                        <a:tabLst>
                          <a:tab pos="114300" algn="l"/>
                          <a:tab pos="1600200" algn="l"/>
                          <a:tab pos="2971800" algn="ctr"/>
                          <a:tab pos="5829300" algn="r"/>
                        </a:tabLst>
                      </a:pPr>
                      <a:r>
                        <a:rPr lang="en-US" sz="2400" b="1" dirty="0">
                          <a:effectLst/>
                        </a:rPr>
                        <a:t>Total Time</a:t>
                      </a:r>
                      <a:endParaRPr lang="en-US" sz="2400" b="1" dirty="0">
                        <a:effectLst/>
                        <a:latin typeface="Times New Roman"/>
                        <a:ea typeface="Times New Roman"/>
                      </a:endParaRPr>
                    </a:p>
                  </a:txBody>
                  <a:tcPr marL="68580" marR="68580" marT="0" marB="0">
                    <a:solidFill>
                      <a:srgbClr val="FFFF00"/>
                    </a:solidFill>
                  </a:tcPr>
                </a:tc>
                <a:tc>
                  <a:txBody>
                    <a:bodyPr/>
                    <a:lstStyle/>
                    <a:p>
                      <a:pPr marL="0" marR="0">
                        <a:spcBef>
                          <a:spcPts val="0"/>
                        </a:spcBef>
                        <a:spcAft>
                          <a:spcPts val="0"/>
                        </a:spcAft>
                        <a:tabLst>
                          <a:tab pos="114300" algn="l"/>
                          <a:tab pos="1600200" algn="l"/>
                          <a:tab pos="2971800" algn="ctr"/>
                          <a:tab pos="5829300" algn="r"/>
                        </a:tabLst>
                      </a:pPr>
                      <a:r>
                        <a:rPr lang="en-US" sz="2400" b="1" dirty="0">
                          <a:effectLst/>
                        </a:rPr>
                        <a:t>30 minutes</a:t>
                      </a:r>
                      <a:endParaRPr lang="en-US" sz="2400" b="1" dirty="0">
                        <a:effectLst/>
                        <a:latin typeface="Times New Roman"/>
                        <a:ea typeface="Times New Roman"/>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3703089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Recovery</a:t>
            </a:r>
            <a:endParaRPr lang="en-US" dirty="0"/>
          </a:p>
        </p:txBody>
      </p:sp>
      <p:sp>
        <p:nvSpPr>
          <p:cNvPr id="3" name="Content Placeholder 2"/>
          <p:cNvSpPr>
            <a:spLocks noGrp="1"/>
          </p:cNvSpPr>
          <p:nvPr>
            <p:ph idx="1"/>
          </p:nvPr>
        </p:nvSpPr>
        <p:spPr/>
        <p:txBody>
          <a:bodyPr>
            <a:normAutofit/>
          </a:bodyPr>
          <a:lstStyle/>
          <a:p>
            <a:r>
              <a:rPr lang="en-US" sz="2800" dirty="0" smtClean="0"/>
              <a:t>Telemetry will be tracked by GPS satellite signals via additional payloads on balloon vehicle</a:t>
            </a:r>
          </a:p>
          <a:p>
            <a:r>
              <a:rPr lang="en-US" sz="2800" dirty="0" smtClean="0"/>
              <a:t>Sounding beacon</a:t>
            </a:r>
          </a:p>
          <a:p>
            <a:r>
              <a:rPr lang="en-US" sz="2800" dirty="0" smtClean="0"/>
              <a:t>Colorful parachute</a:t>
            </a:r>
            <a:endParaRPr lang="en-US" sz="2800" dirty="0"/>
          </a:p>
        </p:txBody>
      </p:sp>
    </p:spTree>
    <p:extLst>
      <p:ext uri="{BB962C8B-B14F-4D97-AF65-F5344CB8AC3E}">
        <p14:creationId xmlns:p14="http://schemas.microsoft.com/office/powerpoint/2010/main" val="1694927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and Development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5401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8873082"/>
              </p:ext>
            </p:extLst>
          </p:nvPr>
        </p:nvGraphicFramePr>
        <p:xfrm>
          <a:off x="762000" y="1295400"/>
          <a:ext cx="7391400" cy="4815840"/>
        </p:xfrm>
        <a:graphic>
          <a:graphicData uri="http://schemas.openxmlformats.org/drawingml/2006/table">
            <a:tbl>
              <a:tblPr firstRow="1" firstCol="1" bandRow="1">
                <a:tableStyleId>{5940675A-B579-460E-94D1-54222C63F5DA}</a:tableStyleId>
              </a:tblPr>
              <a:tblGrid>
                <a:gridCol w="5943600"/>
                <a:gridCol w="1447800"/>
              </a:tblGrid>
              <a:tr h="395344">
                <a:tc>
                  <a:txBody>
                    <a:bodyPr/>
                    <a:lstStyle/>
                    <a:p>
                      <a:pPr marL="0" marR="0">
                        <a:spcBef>
                          <a:spcPts val="0"/>
                        </a:spcBef>
                        <a:spcAft>
                          <a:spcPts val="0"/>
                        </a:spcAft>
                        <a:tabLst>
                          <a:tab pos="114300" algn="l"/>
                          <a:tab pos="1600200" algn="l"/>
                          <a:tab pos="2971800" algn="ctr"/>
                          <a:tab pos="5829300" algn="r"/>
                        </a:tabLst>
                      </a:pPr>
                      <a:r>
                        <a:rPr lang="en-US" sz="2800" b="1" dirty="0">
                          <a:effectLst/>
                        </a:rPr>
                        <a:t>Component</a:t>
                      </a:r>
                      <a:endParaRPr lang="en-US" sz="2800" b="1"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800" b="1" dirty="0">
                          <a:effectLst/>
                        </a:rPr>
                        <a:t>Price</a:t>
                      </a:r>
                      <a:endParaRPr lang="en-US" sz="2800" b="1"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Temperature Sensor</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a:effectLst/>
                        </a:rPr>
                        <a:t>$0.02</a:t>
                      </a:r>
                      <a:endParaRPr lang="en-US" sz="2400"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Pressure Sensor</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a:effectLst/>
                        </a:rPr>
                        <a:t>$40</a:t>
                      </a:r>
                      <a:endParaRPr lang="en-US" sz="240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Humidity Sensor</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a:effectLst/>
                        </a:rPr>
                        <a:t>$14.11</a:t>
                      </a:r>
                      <a:endParaRPr lang="en-US" sz="240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Camera</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a:effectLst/>
                        </a:rPr>
                        <a:t>$40</a:t>
                      </a:r>
                      <a:endParaRPr lang="en-US" sz="2400"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32 </a:t>
                      </a:r>
                      <a:r>
                        <a:rPr lang="en-US" sz="2400" dirty="0" err="1">
                          <a:effectLst/>
                        </a:rPr>
                        <a:t>GigaByte</a:t>
                      </a:r>
                      <a:r>
                        <a:rPr lang="en-US" sz="2400" dirty="0">
                          <a:effectLst/>
                        </a:rPr>
                        <a:t> SD Card</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a:effectLst/>
                        </a:rPr>
                        <a:t>$64</a:t>
                      </a:r>
                      <a:endParaRPr lang="en-US" sz="2400"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Expanded EEPROM</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a:effectLst/>
                        </a:rPr>
                        <a:t>$1.50</a:t>
                      </a:r>
                      <a:endParaRPr lang="en-US" sz="2400"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smtClean="0">
                          <a:effectLst/>
                        </a:rPr>
                        <a:t>Batteries</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smtClean="0">
                          <a:effectLst/>
                        </a:rPr>
                        <a:t>$12</a:t>
                      </a:r>
                      <a:endParaRPr lang="en-US" sz="2400"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Single </a:t>
                      </a:r>
                      <a:r>
                        <a:rPr lang="en-US" sz="2400" dirty="0" err="1">
                          <a:effectLst/>
                        </a:rPr>
                        <a:t>OpAmp</a:t>
                      </a:r>
                      <a:r>
                        <a:rPr lang="en-US" sz="2400" dirty="0">
                          <a:effectLst/>
                        </a:rPr>
                        <a:t> Integrated Circuit</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a:effectLst/>
                        </a:rPr>
                        <a:t>$2.25</a:t>
                      </a:r>
                      <a:endParaRPr lang="en-US" sz="2400"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a:effectLst/>
                        </a:rPr>
                        <a:t>BalloonSat</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a:effectLst/>
                        </a:rPr>
                        <a:t>--</a:t>
                      </a:r>
                      <a:endParaRPr lang="en-US" sz="2400" dirty="0">
                        <a:effectLst/>
                        <a:latin typeface="Times New Roman"/>
                        <a:ea typeface="Times New Roman"/>
                      </a:endParaRPr>
                    </a:p>
                  </a:txBody>
                  <a:tcPr marL="68580" marR="68580" marT="0" marB="0"/>
                </a:tc>
              </a:tr>
              <a:tr h="338866">
                <a:tc>
                  <a:txBody>
                    <a:bodyPr/>
                    <a:lstStyle/>
                    <a:p>
                      <a:pPr marL="0" marR="0">
                        <a:spcBef>
                          <a:spcPts val="0"/>
                        </a:spcBef>
                        <a:spcAft>
                          <a:spcPts val="0"/>
                        </a:spcAft>
                        <a:tabLst>
                          <a:tab pos="114300" algn="l"/>
                          <a:tab pos="1600200" algn="l"/>
                          <a:tab pos="2971800" algn="ctr"/>
                          <a:tab pos="5829300" algn="r"/>
                        </a:tabLst>
                      </a:pPr>
                      <a:r>
                        <a:rPr lang="en-US" sz="2400" dirty="0" smtClean="0">
                          <a:effectLst/>
                          <a:latin typeface="+mn-lt"/>
                          <a:ea typeface="Times New Roman"/>
                        </a:rPr>
                        <a:t>Miscellaneous</a:t>
                      </a:r>
                      <a:r>
                        <a:rPr lang="en-US" sz="2400" baseline="0" dirty="0" smtClean="0">
                          <a:effectLst/>
                          <a:latin typeface="+mn-lt"/>
                          <a:ea typeface="Times New Roman"/>
                        </a:rPr>
                        <a:t> parts and contingency</a:t>
                      </a:r>
                      <a:endParaRPr lang="en-US" sz="2400" dirty="0">
                        <a:effectLst/>
                        <a:latin typeface="+mn-lt"/>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400" dirty="0" smtClean="0">
                          <a:effectLst/>
                          <a:latin typeface="+mj-lt"/>
                          <a:ea typeface="Times New Roman"/>
                        </a:rPr>
                        <a:t>$170</a:t>
                      </a:r>
                      <a:endParaRPr lang="en-US" sz="2400" dirty="0">
                        <a:effectLst/>
                        <a:latin typeface="+mj-lt"/>
                        <a:ea typeface="Times New Roman"/>
                      </a:endParaRPr>
                    </a:p>
                  </a:txBody>
                  <a:tcPr marL="68580" marR="68580" marT="0" marB="0"/>
                </a:tc>
              </a:tr>
              <a:tr h="677732">
                <a:tc>
                  <a:txBody>
                    <a:bodyPr/>
                    <a:lstStyle/>
                    <a:p>
                      <a:pPr marL="0" marR="0">
                        <a:spcBef>
                          <a:spcPts val="0"/>
                        </a:spcBef>
                        <a:spcAft>
                          <a:spcPts val="0"/>
                        </a:spcAft>
                        <a:tabLst>
                          <a:tab pos="114300" algn="l"/>
                          <a:tab pos="1600200" algn="l"/>
                          <a:tab pos="2971800" algn="ctr"/>
                          <a:tab pos="5829300" algn="r"/>
                        </a:tabLst>
                      </a:pPr>
                      <a:r>
                        <a:rPr lang="en-US" sz="2400" b="1" dirty="0" smtClean="0">
                          <a:effectLst/>
                          <a:latin typeface="+mj-lt"/>
                          <a:ea typeface="Times New Roman"/>
                        </a:rPr>
                        <a:t>Total Expected</a:t>
                      </a:r>
                      <a:r>
                        <a:rPr lang="en-US" sz="2400" b="1" baseline="0" dirty="0" smtClean="0">
                          <a:effectLst/>
                          <a:latin typeface="+mj-lt"/>
                          <a:ea typeface="Times New Roman"/>
                        </a:rPr>
                        <a:t> Expenditure:</a:t>
                      </a:r>
                    </a:p>
                  </a:txBody>
                  <a:tcPr marL="68580" marR="68580" marT="0" marB="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 pos="1600200" algn="l"/>
                          <a:tab pos="2971800" algn="ctr"/>
                          <a:tab pos="5829300" algn="r"/>
                        </a:tabLst>
                        <a:defRPr/>
                      </a:pPr>
                      <a:r>
                        <a:rPr kumimoji="0" lang="en-US" sz="2800" b="1" i="0" u="none" strike="noStrike" kern="1200" cap="none" spc="0" normalizeH="0" baseline="0" noProof="0" dirty="0" smtClean="0">
                          <a:ln>
                            <a:noFill/>
                          </a:ln>
                          <a:solidFill>
                            <a:prstClr val="black"/>
                          </a:solidFill>
                          <a:effectLst/>
                          <a:uLnTx/>
                          <a:uFillTx/>
                          <a:latin typeface="+mn-lt"/>
                          <a:ea typeface="Times New Roman"/>
                          <a:cs typeface="+mn-cs"/>
                        </a:rPr>
                        <a:t>$343.88</a:t>
                      </a:r>
                    </a:p>
                    <a:p>
                      <a:pPr marL="0" marR="0">
                        <a:spcBef>
                          <a:spcPts val="0"/>
                        </a:spcBef>
                        <a:spcAft>
                          <a:spcPts val="0"/>
                        </a:spcAft>
                        <a:tabLst>
                          <a:tab pos="114300" algn="l"/>
                          <a:tab pos="1600200" algn="l"/>
                          <a:tab pos="2971800" algn="ctr"/>
                          <a:tab pos="5829300" algn="r"/>
                        </a:tabLst>
                      </a:pPr>
                      <a:endParaRPr lang="en-US" sz="2000" b="1" dirty="0">
                        <a:effectLst/>
                        <a:latin typeface="+mj-lt"/>
                        <a:ea typeface="Times New Roman"/>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3481221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pic>
        <p:nvPicPr>
          <p:cNvPr id="4" name="Content Placeholder 3" descr="C:\Users\aces\Desktop\Dropbox\CDR\Fixed Gantt Chart v1.png"/>
          <p:cNvPicPr>
            <a:picLocks noGrp="1"/>
          </p:cNvPicPr>
          <p:nvPr>
            <p:ph idx="1"/>
          </p:nvPr>
        </p:nvPicPr>
        <p:blipFill rotWithShape="1">
          <a:blip r:embed="rId2">
            <a:extLst>
              <a:ext uri="{28A0092B-C50C-407E-A947-70E740481C1C}">
                <a14:useLocalDpi xmlns:a14="http://schemas.microsoft.com/office/drawing/2010/main" val="0"/>
              </a:ext>
            </a:extLst>
          </a:blip>
          <a:srcRect l="8497" t="12223" r="1242" b="7616"/>
          <a:stretch/>
        </p:blipFill>
        <p:spPr bwMode="auto">
          <a:xfrm>
            <a:off x="381000" y="1295400"/>
            <a:ext cx="8305800" cy="5181600"/>
          </a:xfrm>
          <a:prstGeom prst="rect">
            <a:avLst/>
          </a:prstGeom>
          <a:noFill/>
          <a:ln>
            <a:noFill/>
          </a:ln>
          <a:extLst>
            <a:ext uri="{53640926-AAD7-44D8-BBD7-CCE9431645EC}">
              <a14:shadowObscured xmlns:a14="http://schemas.microsoft.com/office/drawing/2010/main"/>
            </a:ext>
          </a:extLst>
        </p:spPr>
      </p:pic>
      <p:sp>
        <p:nvSpPr>
          <p:cNvPr id="3" name="Oval 2"/>
          <p:cNvSpPr/>
          <p:nvPr/>
        </p:nvSpPr>
        <p:spPr>
          <a:xfrm>
            <a:off x="3657600" y="3352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705600" y="5715000"/>
            <a:ext cx="76200" cy="76200"/>
          </a:xfrm>
          <a:prstGeom prst="ellipse">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Oval 5"/>
          <p:cNvSpPr/>
          <p:nvPr/>
        </p:nvSpPr>
        <p:spPr>
          <a:xfrm>
            <a:off x="8610600" y="6400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8715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Science background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5000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Integration phase</a:t>
            </a:r>
          </a:p>
          <a:p>
            <a:pPr lvl="1"/>
            <a:r>
              <a:rPr lang="en-US" dirty="0" smtClean="0"/>
              <a:t>Components are created</a:t>
            </a:r>
          </a:p>
          <a:p>
            <a:pPr lvl="1"/>
            <a:r>
              <a:rPr lang="en-US" dirty="0" smtClean="0"/>
              <a:t>Connect together</a:t>
            </a:r>
          </a:p>
          <a:p>
            <a:pPr lvl="1"/>
            <a:r>
              <a:rPr lang="en-US" dirty="0" smtClean="0"/>
              <a:t>Test</a:t>
            </a:r>
          </a:p>
          <a:p>
            <a:pPr lvl="1"/>
            <a:r>
              <a:rPr lang="en-US" dirty="0" smtClean="0"/>
              <a:t>Debug</a:t>
            </a:r>
          </a:p>
          <a:p>
            <a:r>
              <a:rPr lang="en-US" dirty="0" smtClean="0"/>
              <a:t>Systems testing phase</a:t>
            </a:r>
          </a:p>
          <a:p>
            <a:pPr lvl="1"/>
            <a:r>
              <a:rPr lang="en-US" dirty="0" smtClean="0"/>
              <a:t>Calibrate systems</a:t>
            </a:r>
          </a:p>
          <a:p>
            <a:pPr lvl="1"/>
            <a:r>
              <a:rPr lang="en-US" dirty="0" smtClean="0"/>
              <a:t>Thermal, shock, and vacuum tests</a:t>
            </a:r>
          </a:p>
          <a:p>
            <a:r>
              <a:rPr lang="en-US" dirty="0" smtClean="0"/>
              <a:t>FRR Defense</a:t>
            </a:r>
          </a:p>
          <a:p>
            <a:r>
              <a:rPr lang="en-US" dirty="0" smtClean="0"/>
              <a:t>Flight</a:t>
            </a:r>
          </a:p>
          <a:p>
            <a:r>
              <a:rPr lang="en-US" dirty="0" smtClean="0"/>
              <a:t>Analysis and Science Presentation</a:t>
            </a:r>
          </a:p>
        </p:txBody>
      </p:sp>
    </p:spTree>
    <p:extLst>
      <p:ext uri="{BB962C8B-B14F-4D97-AF65-F5344CB8AC3E}">
        <p14:creationId xmlns:p14="http://schemas.microsoft.com/office/powerpoint/2010/main" val="16603949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Autofit/>
          </a:bodyPr>
          <a:lstStyle/>
          <a:p>
            <a:pPr marL="0" indent="0" algn="ctr">
              <a:buNone/>
            </a:pPr>
            <a:r>
              <a:rPr lang="en-US" sz="34400" b="1" dirty="0" smtClean="0">
                <a:latin typeface="Lucida Handwriting" pitchFamily="66" charset="0"/>
              </a:rPr>
              <a:t>?</a:t>
            </a:r>
            <a:endParaRPr lang="en-US" sz="34400" b="1" dirty="0">
              <a:latin typeface="Lucida Handwriting" pitchFamily="66" charset="0"/>
            </a:endParaRPr>
          </a:p>
        </p:txBody>
      </p:sp>
    </p:spTree>
    <p:extLst>
      <p:ext uri="{BB962C8B-B14F-4D97-AF65-F5344CB8AC3E}">
        <p14:creationId xmlns:p14="http://schemas.microsoft.com/office/powerpoint/2010/main" val="378752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Background: Earth’s Atmosphere</a:t>
            </a:r>
            <a:endParaRPr lang="en-US" dirty="0"/>
          </a:p>
        </p:txBody>
      </p:sp>
      <p:sp>
        <p:nvSpPr>
          <p:cNvPr id="3" name="Content Placeholder 2"/>
          <p:cNvSpPr>
            <a:spLocks noGrp="1"/>
          </p:cNvSpPr>
          <p:nvPr>
            <p:ph sz="half" idx="1"/>
          </p:nvPr>
        </p:nvSpPr>
        <p:spPr/>
        <p:txBody>
          <a:bodyPr/>
          <a:lstStyle/>
          <a:p>
            <a:r>
              <a:rPr lang="en-US" dirty="0" smtClean="0"/>
              <a:t> </a:t>
            </a:r>
            <a:endParaRPr lang="en-US" dirty="0"/>
          </a:p>
        </p:txBody>
      </p:sp>
      <p:sp>
        <p:nvSpPr>
          <p:cNvPr id="5" name="Content Placeholder 3"/>
          <p:cNvSpPr txBox="1">
            <a:spLocks/>
          </p:cNvSpPr>
          <p:nvPr/>
        </p:nvSpPr>
        <p:spPr>
          <a:xfrm>
            <a:off x="457200" y="1600200"/>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Troposphere</a:t>
            </a:r>
          </a:p>
          <a:p>
            <a:pPr lvl="1"/>
            <a:r>
              <a:rPr lang="en-US" dirty="0" smtClean="0"/>
              <a:t>Clouds</a:t>
            </a:r>
          </a:p>
          <a:p>
            <a:r>
              <a:rPr lang="en-US" dirty="0" smtClean="0"/>
              <a:t>Stratosphere</a:t>
            </a:r>
          </a:p>
          <a:p>
            <a:pPr lvl="1"/>
            <a:r>
              <a:rPr lang="en-US" dirty="0"/>
              <a:t>Less humidity &amp; lower pressure than the Troposphere </a:t>
            </a:r>
          </a:p>
          <a:p>
            <a:pPr lvl="1"/>
            <a:endParaRPr lang="en-US" dirty="0" smtClean="0">
              <a:effectLst>
                <a:outerShdw blurRad="38100" dist="38100" dir="2700000" algn="tl">
                  <a:srgbClr val="000000">
                    <a:alpha val="43137"/>
                  </a:srgbClr>
                </a:outerShdw>
              </a:effectLst>
            </a:endParaRPr>
          </a:p>
        </p:txBody>
      </p:sp>
      <p:sp>
        <p:nvSpPr>
          <p:cNvPr id="7" name="TextBox 6"/>
          <p:cNvSpPr txBox="1"/>
          <p:nvPr/>
        </p:nvSpPr>
        <p:spPr>
          <a:xfrm>
            <a:off x="3886200" y="5543490"/>
            <a:ext cx="4953000" cy="400110"/>
          </a:xfrm>
          <a:prstGeom prst="rect">
            <a:avLst/>
          </a:prstGeom>
          <a:noFill/>
        </p:spPr>
        <p:txBody>
          <a:bodyPr wrap="square" rtlCol="0">
            <a:spAutoFit/>
          </a:bodyPr>
          <a:lstStyle/>
          <a:p>
            <a:r>
              <a:rPr lang="en-US" sz="1000" dirty="0">
                <a:hlinkClick r:id="rId2"/>
              </a:rPr>
              <a:t>http://www.wyckoffschools.org/eisenhower/teachers/chen/atmosphere/earthatmosphere.htm</a:t>
            </a:r>
            <a:endParaRPr lang="en-US" sz="1000" dirty="0"/>
          </a:p>
        </p:txBody>
      </p:sp>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4564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19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Model Atmosphere</a:t>
            </a:r>
            <a:r>
              <a:rPr lang="en-US" baseline="30000" dirty="0" smtClean="0"/>
              <a:t>1</a:t>
            </a:r>
            <a:r>
              <a:rPr lang="en-US" dirty="0" smtClean="0"/>
              <a:t> 1976</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A hypothetical vertical distribution of atmospheric temperature, pressure, and </a:t>
            </a:r>
            <a:r>
              <a:rPr lang="en-US" dirty="0" smtClean="0"/>
              <a:t>density”</a:t>
            </a:r>
          </a:p>
          <a:p>
            <a:r>
              <a:rPr lang="en-US" dirty="0"/>
              <a:t>Can calculate properties of the atmosphere</a:t>
            </a:r>
          </a:p>
          <a:p>
            <a:pPr lvl="1"/>
            <a:r>
              <a:rPr lang="en-US" dirty="0"/>
              <a:t>Pressure</a:t>
            </a:r>
          </a:p>
          <a:p>
            <a:pPr lvl="1"/>
            <a:r>
              <a:rPr lang="en-US" dirty="0"/>
              <a:t>Temperature</a:t>
            </a:r>
          </a:p>
          <a:p>
            <a:pPr lvl="1"/>
            <a:r>
              <a:rPr lang="en-US" dirty="0" smtClean="0"/>
              <a:t>Density</a:t>
            </a:r>
            <a:endParaRPr lang="en-US" dirty="0"/>
          </a:p>
        </p:txBody>
      </p:sp>
      <p:sp>
        <p:nvSpPr>
          <p:cNvPr id="4" name="TextBox 3"/>
          <p:cNvSpPr txBox="1"/>
          <p:nvPr/>
        </p:nvSpPr>
        <p:spPr>
          <a:xfrm>
            <a:off x="76200" y="6433066"/>
            <a:ext cx="8610600" cy="338554"/>
          </a:xfrm>
          <a:prstGeom prst="rect">
            <a:avLst/>
          </a:prstGeom>
          <a:noFill/>
        </p:spPr>
        <p:txBody>
          <a:bodyPr wrap="square" rtlCol="0">
            <a:spAutoFit/>
          </a:bodyPr>
          <a:lstStyle/>
          <a:p>
            <a:r>
              <a:rPr lang="en-US" sz="1600" baseline="30000" dirty="0" smtClean="0"/>
              <a:t>1</a:t>
            </a:r>
            <a:r>
              <a:rPr lang="en-US" sz="1600" dirty="0" smtClean="0"/>
              <a:t>U.S</a:t>
            </a:r>
            <a:r>
              <a:rPr lang="en-US" sz="1600" dirty="0"/>
              <a:t>. Standard Atmosphere, 1976, U.S. Government Printing Office, Washington, D.C., 1976.</a:t>
            </a:r>
          </a:p>
        </p:txBody>
      </p:sp>
    </p:spTree>
    <p:extLst>
      <p:ext uri="{BB962C8B-B14F-4D97-AF65-F5344CB8AC3E}">
        <p14:creationId xmlns:p14="http://schemas.microsoft.com/office/powerpoint/2010/main" val="610642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Radius</a:t>
            </a:r>
            <a:endParaRPr lang="en-US" dirty="0"/>
          </a:p>
        </p:txBody>
      </p:sp>
      <p:sp>
        <p:nvSpPr>
          <p:cNvPr id="3" name="Content Placeholder 2"/>
          <p:cNvSpPr>
            <a:spLocks noGrp="1"/>
          </p:cNvSpPr>
          <p:nvPr>
            <p:ph idx="1"/>
          </p:nvPr>
        </p:nvSpPr>
        <p:spPr>
          <a:xfrm>
            <a:off x="76200" y="1600200"/>
            <a:ext cx="3200400" cy="4525963"/>
          </a:xfrm>
        </p:spPr>
        <p:txBody>
          <a:bodyPr>
            <a:normAutofit lnSpcReduction="10000"/>
          </a:bodyPr>
          <a:lstStyle/>
          <a:p>
            <a:r>
              <a:rPr lang="en-US" dirty="0" err="1"/>
              <a:t>Kaymont</a:t>
            </a:r>
            <a:r>
              <a:rPr lang="en-US" dirty="0"/>
              <a:t> </a:t>
            </a:r>
            <a:r>
              <a:rPr lang="en-US" dirty="0" smtClean="0"/>
              <a:t>3000 </a:t>
            </a:r>
            <a:r>
              <a:rPr lang="en-US" dirty="0" err="1"/>
              <a:t>gm</a:t>
            </a:r>
            <a:r>
              <a:rPr lang="en-US" dirty="0"/>
              <a:t> sounding balloon </a:t>
            </a:r>
            <a:endParaRPr lang="en-US" dirty="0" smtClean="0"/>
          </a:p>
          <a:p>
            <a:r>
              <a:rPr lang="en-US" dirty="0" smtClean="0"/>
              <a:t>Ascent </a:t>
            </a:r>
            <a:r>
              <a:rPr lang="en-US" dirty="0"/>
              <a:t>rate should be constant during flight</a:t>
            </a:r>
          </a:p>
          <a:p>
            <a:r>
              <a:rPr lang="en-US" dirty="0"/>
              <a:t>Has not been in previous flights</a:t>
            </a:r>
          </a:p>
          <a:p>
            <a:endParaRPr lang="en-US" dirty="0" smtClean="0"/>
          </a:p>
        </p:txBody>
      </p:sp>
      <p:pic>
        <p:nvPicPr>
          <p:cNvPr id="6" name="Picture 2" descr="ACES16_Flight_Profile"/>
          <p:cNvPicPr>
            <a:picLocks noChangeAspect="1" noChangeArrowheads="1"/>
          </p:cNvPicPr>
          <p:nvPr/>
        </p:nvPicPr>
        <p:blipFill>
          <a:blip r:embed="rId2" cstate="print">
            <a:extLst>
              <a:ext uri="{28A0092B-C50C-407E-A947-70E740481C1C}">
                <a14:useLocalDpi xmlns:a14="http://schemas.microsoft.com/office/drawing/2010/main" val="0"/>
              </a:ext>
            </a:extLst>
          </a:blip>
          <a:srcRect l="1239" t="1604" r="1547" b="2003"/>
          <a:stretch>
            <a:fillRect/>
          </a:stretch>
        </p:blipFill>
        <p:spPr bwMode="auto">
          <a:xfrm>
            <a:off x="3180747" y="2209800"/>
            <a:ext cx="5881221" cy="44957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5433" b="20841"/>
          <a:stretch/>
        </p:blipFill>
        <p:spPr>
          <a:xfrm>
            <a:off x="3733800" y="1371600"/>
            <a:ext cx="5111620" cy="685800"/>
          </a:xfrm>
          <a:prstGeom prst="rect">
            <a:avLst/>
          </a:prstGeom>
        </p:spPr>
      </p:pic>
    </p:spTree>
    <p:extLst>
      <p:ext uri="{BB962C8B-B14F-4D97-AF65-F5344CB8AC3E}">
        <p14:creationId xmlns:p14="http://schemas.microsoft.com/office/powerpoint/2010/main" val="46715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design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8387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1499</Words>
  <Application>Microsoft Office PowerPoint</Application>
  <PresentationFormat>On-screen Show (4:3)</PresentationFormat>
  <Paragraphs>343</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Critical Design Review</vt:lpstr>
      <vt:lpstr>Mission Goal</vt:lpstr>
      <vt:lpstr>Objective</vt:lpstr>
      <vt:lpstr>Science background</vt:lpstr>
      <vt:lpstr>Science Background: Earth’s Atmosphere</vt:lpstr>
      <vt:lpstr>US Model Atmosphere1 1976</vt:lpstr>
      <vt:lpstr>Balloon Radius</vt:lpstr>
      <vt:lpstr>System design</vt:lpstr>
      <vt:lpstr>PowerPoint Presentation</vt:lpstr>
      <vt:lpstr>PowerPoint Presentation</vt:lpstr>
      <vt:lpstr>Mechanical design</vt:lpstr>
      <vt:lpstr>Thermal Design</vt:lpstr>
      <vt:lpstr>Payload Design</vt:lpstr>
      <vt:lpstr>Mechanical Drawings</vt:lpstr>
      <vt:lpstr>Weight Budget</vt:lpstr>
      <vt:lpstr>Electronics design</vt:lpstr>
      <vt:lpstr>Temperature Sensor Interface</vt:lpstr>
      <vt:lpstr>Pressure Sensor Interface</vt:lpstr>
      <vt:lpstr>Humidity Sensor Interface</vt:lpstr>
      <vt:lpstr>Camera Interface</vt:lpstr>
      <vt:lpstr>Power</vt:lpstr>
      <vt:lpstr>Power Budget </vt:lpstr>
      <vt:lpstr>Battery Selection</vt:lpstr>
      <vt:lpstr>Software design</vt:lpstr>
      <vt:lpstr>Software Background</vt:lpstr>
      <vt:lpstr>Pre Flight Flowchart</vt:lpstr>
      <vt:lpstr>During Flight</vt:lpstr>
      <vt:lpstr>During Flight Subroutines</vt:lpstr>
      <vt:lpstr>PowerPoint Presentation</vt:lpstr>
      <vt:lpstr>Post Flight Flowchart</vt:lpstr>
      <vt:lpstr>Post flight Balloon Radius Calculator</vt:lpstr>
      <vt:lpstr>Post Flight Data Processing</vt:lpstr>
      <vt:lpstr>Magical Post-Flight Excel Sheet</vt:lpstr>
      <vt:lpstr>Flight Operations: Testing</vt:lpstr>
      <vt:lpstr>Shock Test</vt:lpstr>
      <vt:lpstr>Vacuum Test</vt:lpstr>
      <vt:lpstr>Thermal Test</vt:lpstr>
      <vt:lpstr>Flight Operations: Calibrations</vt:lpstr>
      <vt:lpstr>Temperature Calibration</vt:lpstr>
      <vt:lpstr>Humidity Calibration</vt:lpstr>
      <vt:lpstr>Humidity Calibration</vt:lpstr>
      <vt:lpstr>Pressure Calibration</vt:lpstr>
      <vt:lpstr>Camera Calibration</vt:lpstr>
      <vt:lpstr>Pre-Launch Checklist</vt:lpstr>
      <vt:lpstr>Payload Recovery</vt:lpstr>
      <vt:lpstr>Budgeting and Development</vt:lpstr>
      <vt:lpstr>Budget</vt:lpstr>
      <vt:lpstr>Timeline</vt:lpstr>
      <vt:lpstr>What is next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ACES</dc:creator>
  <cp:lastModifiedBy>ACES</cp:lastModifiedBy>
  <cp:revision>33</cp:revision>
  <dcterms:created xsi:type="dcterms:W3CDTF">2011-03-29T23:18:51Z</dcterms:created>
  <dcterms:modified xsi:type="dcterms:W3CDTF">2011-03-31T22:44:20Z</dcterms:modified>
</cp:coreProperties>
</file>