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6" r:id="rId3"/>
    <p:sldId id="264" r:id="rId4"/>
    <p:sldId id="278" r:id="rId5"/>
    <p:sldId id="263" r:id="rId6"/>
    <p:sldId id="266" r:id="rId7"/>
    <p:sldId id="260" r:id="rId8"/>
    <p:sldId id="281" r:id="rId9"/>
    <p:sldId id="280" r:id="rId10"/>
    <p:sldId id="261" r:id="rId11"/>
    <p:sldId id="282" r:id="rId12"/>
    <p:sldId id="277" r:id="rId13"/>
    <p:sldId id="265" r:id="rId14"/>
    <p:sldId id="272" r:id="rId15"/>
    <p:sldId id="273" r:id="rId16"/>
    <p:sldId id="286" r:id="rId17"/>
    <p:sldId id="257" r:id="rId18"/>
    <p:sldId id="275" r:id="rId19"/>
    <p:sldId id="283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0000"/>
    <a:srgbClr val="00002E"/>
    <a:srgbClr val="68002F"/>
    <a:srgbClr val="683200"/>
    <a:srgbClr val="B05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0" autoAdjust="0"/>
    <p:restoredTop sz="96941" autoAdjust="0"/>
  </p:normalViewPr>
  <p:slideViewPr>
    <p:cSldViewPr>
      <p:cViewPr>
        <p:scale>
          <a:sx n="100" d="100"/>
          <a:sy n="100" d="100"/>
        </p:scale>
        <p:origin x="-1860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7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1535114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2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2E"/>
            </a:gs>
            <a:gs pos="58000">
              <a:srgbClr val="400040"/>
            </a:gs>
            <a:gs pos="75000">
              <a:srgbClr val="68002F"/>
            </a:gs>
            <a:gs pos="100000">
              <a:srgbClr val="6832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7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7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7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286000"/>
            <a:ext cx="8382000" cy="2514600"/>
          </a:xfrm>
        </p:spPr>
        <p:txBody>
          <a:bodyPr>
            <a:normAutofit/>
          </a:bodyPr>
          <a:lstStyle/>
          <a:p>
            <a:r>
              <a:rPr lang="en-US" dirty="0" smtClean="0"/>
              <a:t>Bill Freeman</a:t>
            </a:r>
          </a:p>
          <a:p>
            <a:r>
              <a:rPr lang="en-US" dirty="0" smtClean="0"/>
              <a:t>Louisiana State University</a:t>
            </a:r>
          </a:p>
          <a:p>
            <a:r>
              <a:rPr lang="en-US" dirty="0" smtClean="0"/>
              <a:t>Cornell Astronomy REU program 2009</a:t>
            </a:r>
          </a:p>
          <a:p>
            <a:r>
              <a:rPr lang="en-US" dirty="0" smtClean="0"/>
              <a:t>Advisors: Philip Nicholson and Matt Hedman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304800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smtClean="0">
                <a:solidFill>
                  <a:srgbClr val="C80000"/>
                </a:solidFill>
                <a:latin typeface="Arial" pitchFamily="34" charset="0"/>
                <a:cs typeface="Arial" pitchFamily="34" charset="0"/>
              </a:rPr>
              <a:t>Analysis of a Binary Star Occulted by Saturn’s rings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valuesnorm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23713"/>
            <a:ext cx="9144000" cy="5513614"/>
          </a:xfrm>
        </p:spPr>
      </p:pic>
      <p:sp>
        <p:nvSpPr>
          <p:cNvPr id="3" name="TextBox 2"/>
          <p:cNvSpPr txBox="1"/>
          <p:nvPr/>
        </p:nvSpPr>
        <p:spPr>
          <a:xfrm>
            <a:off x="3886200" y="18288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Based on previous observations, we expected ice absorption bands at 1.55, 2.0, and 3.0 microns.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990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Now that we have A, B, and Alpha, time to find Beta...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3581402"/>
            <a:ext cx="7194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get Beta, we look in the very opaque B ring.  Here, the ring is so opaque it blocks all light from both the sun, and Alpha Centauri. (T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=T</a:t>
            </a:r>
            <a:r>
              <a:rPr lang="en-US" sz="2400" baseline="-25000" dirty="0" smtClean="0"/>
              <a:t>b</a:t>
            </a:r>
            <a:r>
              <a:rPr lang="en-US" sz="2400" dirty="0" smtClean="0"/>
              <a:t>=V=0)</a:t>
            </a:r>
            <a:endParaRPr lang="en-US" sz="2400" dirty="0"/>
          </a:p>
        </p:txBody>
      </p:sp>
      <p:pic>
        <p:nvPicPr>
          <p:cNvPr id="5" name="Picture 4" descr="matrixeq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609601"/>
            <a:ext cx="7600950" cy="738553"/>
          </a:xfrm>
          <a:prstGeom prst="rect">
            <a:avLst/>
          </a:prstGeom>
        </p:spPr>
      </p:pic>
      <p:pic>
        <p:nvPicPr>
          <p:cNvPr id="7" name="Picture 2" descr="C:\Users\munka\AppData\Local\Microsoft\Windows\Temporary Internet Files\Content.IE5\967V42AV\MCj0441310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447800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2" descr="C:\Users\munka\AppData\Local\Microsoft\Windows\Temporary Internet Files\Content.IE5\967V42AV\MCj0441310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447800"/>
            <a:ext cx="609600" cy="609600"/>
          </a:xfrm>
          <a:prstGeom prst="rect">
            <a:avLst/>
          </a:prstGeom>
          <a:noFill/>
        </p:spPr>
      </p:pic>
      <p:pic>
        <p:nvPicPr>
          <p:cNvPr id="10" name="Picture 5" descr="C:\Users\munka\AppData\Local\Microsoft\Windows\Temporary Internet Files\Content.IE5\967V42AV\MCj0434859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1447800"/>
            <a:ext cx="571500" cy="571500"/>
          </a:xfrm>
          <a:prstGeom prst="rect">
            <a:avLst/>
          </a:prstGeom>
          <a:noFill/>
        </p:spPr>
      </p:pic>
      <p:pic>
        <p:nvPicPr>
          <p:cNvPr id="11" name="Picture 2" descr="C:\Users\munka\AppData\Local\Microsoft\Windows\Temporary Internet Files\Content.IE5\967V42AV\MCj0441310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447800"/>
            <a:ext cx="609600" cy="609600"/>
          </a:xfrm>
          <a:prstGeom prst="rect">
            <a:avLst/>
          </a:prstGeom>
          <a:noFill/>
        </p:spPr>
      </p:pic>
      <p:pic>
        <p:nvPicPr>
          <p:cNvPr id="12" name="Picture 11" descr="eqnbet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" y="5162551"/>
            <a:ext cx="6991350" cy="13525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etavaluesnor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92440"/>
            <a:ext cx="9144000" cy="5421086"/>
          </a:xfrm>
        </p:spPr>
      </p:pic>
      <p:sp>
        <p:nvSpPr>
          <p:cNvPr id="5" name="TextBox 4"/>
          <p:cNvSpPr txBox="1"/>
          <p:nvPr/>
        </p:nvSpPr>
        <p:spPr>
          <a:xfrm>
            <a:off x="2743200" y="2133602"/>
            <a:ext cx="373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Methane absorption bands at 1.4, 1.7, and 2.3, combined with the ring absorption bands at 1.55, 2.0, and 3.0 microns.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590800"/>
            <a:ext cx="8763000" cy="1905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Finally! We have A, B, Alpha, and Beta for all wavelengths.  After some math/linear algebra we solve for Ta, Tb, V, and U. (Using lots of code)</a:t>
            </a:r>
            <a:endParaRPr lang="en-US" dirty="0"/>
          </a:p>
        </p:txBody>
      </p:sp>
      <p:pic>
        <p:nvPicPr>
          <p:cNvPr id="4" name="Picture 3" descr="matrixeq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609601"/>
            <a:ext cx="7600950" cy="738553"/>
          </a:xfrm>
          <a:prstGeom prst="rect">
            <a:avLst/>
          </a:prstGeom>
        </p:spPr>
      </p:pic>
      <p:pic>
        <p:nvPicPr>
          <p:cNvPr id="5" name="Picture 2" descr="C:\Users\munka\AppData\Local\Microsoft\Windows\Temporary Internet Files\Content.IE5\967V42AV\MCj0441310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524000"/>
            <a:ext cx="609600" cy="609600"/>
          </a:xfrm>
          <a:prstGeom prst="rect">
            <a:avLst/>
          </a:prstGeom>
          <a:noFill/>
        </p:spPr>
      </p:pic>
      <p:pic>
        <p:nvPicPr>
          <p:cNvPr id="7" name="Picture 2" descr="C:\Users\munka\AppData\Local\Microsoft\Windows\Temporary Internet Files\Content.IE5\967V42AV\MCj0441310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524000"/>
            <a:ext cx="609600" cy="609600"/>
          </a:xfrm>
          <a:prstGeom prst="rect">
            <a:avLst/>
          </a:prstGeom>
          <a:noFill/>
        </p:spPr>
      </p:pic>
      <p:pic>
        <p:nvPicPr>
          <p:cNvPr id="9" name="Picture 2" descr="C:\Users\munka\AppData\Local\Microsoft\Windows\Temporary Internet Files\Content.IE5\967V42AV\MCj0441310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524000"/>
            <a:ext cx="609600" cy="609600"/>
          </a:xfrm>
          <a:prstGeom prst="rect">
            <a:avLst/>
          </a:prstGeom>
          <a:noFill/>
        </p:spPr>
      </p:pic>
      <p:pic>
        <p:nvPicPr>
          <p:cNvPr id="10" name="Picture 2" descr="C:\Users\munka\AppData\Local\Microsoft\Windows\Temporary Internet Files\Content.IE5\967V42AV\MCj0441310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1524000"/>
            <a:ext cx="609600" cy="6096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7"/>
          <a:stretch/>
        </p:blipFill>
        <p:spPr>
          <a:xfrm>
            <a:off x="1457325" y="4572001"/>
            <a:ext cx="2994462" cy="15669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7" r="7745"/>
          <a:stretch/>
        </p:blipFill>
        <p:spPr>
          <a:xfrm>
            <a:off x="4451787" y="4572000"/>
            <a:ext cx="2949138" cy="156847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eparationenckeinn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762002"/>
            <a:ext cx="9144000" cy="5513615"/>
          </a:xfr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05200" y="228601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Encke gap edge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eparationfr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770164"/>
            <a:ext cx="9143999" cy="5404757"/>
          </a:xfr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91000" y="152401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 ring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788987"/>
            <a:ext cx="7589837" cy="553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80506" y="762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Outer Edge of the B ring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828800" y="6324600"/>
            <a:ext cx="594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*Dashed vertical lines spaced 25 km apart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27492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ringprofi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33903"/>
            <a:ext cx="9144000" cy="5372100"/>
          </a:xfr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152401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Reflected sunshine (top) and reflected Saturnshine (bottom)</a:t>
            </a:r>
            <a:endParaRPr lang="en-US" sz="2400" dirty="0"/>
          </a:p>
        </p:txBody>
      </p:sp>
      <p:pic>
        <p:nvPicPr>
          <p:cNvPr id="5" name="Picture 4" descr="Saturn's_rings_dark_side_mosa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609600"/>
            <a:ext cx="7848600" cy="11047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0" y="4724400"/>
            <a:ext cx="838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 ring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800" y="3962400"/>
            <a:ext cx="838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 ring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4724400"/>
            <a:ext cx="838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 ring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4038600"/>
            <a:ext cx="1066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Cassini Division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3352800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00"/>
                </a:solidFill>
              </a:rPr>
              <a:t>Encke</a:t>
            </a:r>
            <a:r>
              <a:rPr lang="en-US" dirty="0" smtClean="0">
                <a:solidFill>
                  <a:srgbClr val="FFFF00"/>
                </a:solidFill>
              </a:rPr>
              <a:t> Gap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7429500" y="3238500"/>
            <a:ext cx="228600" cy="1588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3962400"/>
          </a:xfrm>
        </p:spPr>
        <p:txBody>
          <a:bodyPr>
            <a:normAutofit/>
          </a:bodyPr>
          <a:lstStyle/>
          <a:p>
            <a:r>
              <a:rPr lang="en-US" dirty="0" smtClean="0"/>
              <a:t>First time an algorithm has been used to separate elements of a binary star occultation using VIMS data.</a:t>
            </a:r>
          </a:p>
          <a:p>
            <a:r>
              <a:rPr lang="en-US" dirty="0" smtClean="0"/>
              <a:t>Since the separation of Ta and Tb was successful, we can continue to search for longitudinal variations. </a:t>
            </a:r>
          </a:p>
          <a:p>
            <a:r>
              <a:rPr lang="en-US" dirty="0" smtClean="0"/>
              <a:t>Random noise for Ta and Tb is doubled and tripled, respectively, from the original data.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3400" y="228601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smtClean="0">
                <a:solidFill>
                  <a:srgbClr val="C80000"/>
                </a:solidFill>
                <a:latin typeface="Arial" pitchFamily="34" charset="0"/>
                <a:cs typeface="Arial" pitchFamily="34" charset="0"/>
              </a:rPr>
              <a:t>Conclusions (Part 1)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4582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First time that both the reflected sunlight and Saturnshine have both been obtained from an occultation</a:t>
            </a:r>
          </a:p>
          <a:p>
            <a:r>
              <a:rPr lang="en-US" dirty="0" smtClean="0"/>
              <a:t>Alpha parameter is not </a:t>
            </a:r>
            <a:r>
              <a:rPr lang="en-US" i="1" dirty="0" smtClean="0"/>
              <a:t>perfectly</a:t>
            </a:r>
            <a:r>
              <a:rPr lang="en-US" dirty="0" smtClean="0"/>
              <a:t> constant with radius, but the analysis could be refined to correct this.</a:t>
            </a:r>
          </a:p>
          <a:p>
            <a:r>
              <a:rPr lang="en-US" dirty="0" smtClean="0"/>
              <a:t>As initially suspected, Saturnshine plays a significant role in the Bring, but not anywhere else in the ring system.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3400" y="228601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smtClean="0">
                <a:solidFill>
                  <a:srgbClr val="C80000"/>
                </a:solidFill>
                <a:latin typeface="Arial" pitchFamily="34" charset="0"/>
                <a:cs typeface="Arial" pitchFamily="34" charset="0"/>
              </a:rPr>
              <a:t>Conclusions (Part 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" y="1524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Cassini's Visual and Infrared Mapping Spectrometer (VIMS)!</a:t>
            </a:r>
          </a:p>
        </p:txBody>
      </p:sp>
      <p:pic>
        <p:nvPicPr>
          <p:cNvPr id="1026" name="Picture 2" descr="http://www.treehugger.com/earth-day-action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4" t="10604" r="16026" b="6957"/>
          <a:stretch/>
        </p:blipFill>
        <p:spPr bwMode="auto">
          <a:xfrm>
            <a:off x="2133600" y="3237973"/>
            <a:ext cx="280539" cy="27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610600" cy="2057400"/>
          </a:xfrm>
        </p:spPr>
        <p:txBody>
          <a:bodyPr/>
          <a:lstStyle/>
          <a:p>
            <a:r>
              <a:rPr lang="en-US" dirty="0" smtClean="0"/>
              <a:t>Look for variations in the ring with longitude</a:t>
            </a:r>
          </a:p>
          <a:p>
            <a:r>
              <a:rPr lang="en-US" dirty="0" smtClean="0"/>
              <a:t>Work on reducing noise in Ta and Tb</a:t>
            </a:r>
          </a:p>
          <a:p>
            <a:r>
              <a:rPr lang="en-US" dirty="0" smtClean="0"/>
              <a:t>Apply same method to other binary star </a:t>
            </a:r>
            <a:r>
              <a:rPr lang="en-US" dirty="0" err="1" smtClean="0"/>
              <a:t>occ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28601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u="sng" dirty="0" smtClean="0">
                <a:solidFill>
                  <a:srgbClr val="C80000"/>
                </a:solidFill>
                <a:latin typeface="Arial" pitchFamily="34" charset="0"/>
                <a:cs typeface="Arial" pitchFamily="34" charset="0"/>
              </a:rPr>
              <a:t>Future Work?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fullrawprofi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44000" cy="5497286"/>
          </a:xfrm>
        </p:spPr>
      </p:pic>
      <p:pic>
        <p:nvPicPr>
          <p:cNvPr id="5" name="Picture 4" descr="Saturn's_rings_dark_side_mosa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990600"/>
            <a:ext cx="6172200" cy="11047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72200" y="5562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 ring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4267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 ring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4267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 ring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228600"/>
            <a:ext cx="2209800" cy="369332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Cassini Division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5295900" y="876300"/>
            <a:ext cx="533400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91400" y="2895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F ring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66800" y="182433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Occultation Data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562600" y="152400"/>
            <a:ext cx="3581400" cy="327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3" descr="aringed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" y="4267200"/>
            <a:ext cx="9144001" cy="2590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114800"/>
            <a:ext cx="9144000" cy="27432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lpcencomparis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235878">
            <a:off x="6725042" y="1762200"/>
            <a:ext cx="931793" cy="470668"/>
          </a:xfrm>
          <a:prstGeom prst="rect">
            <a:avLst/>
          </a:prstGeom>
        </p:spPr>
      </p:pic>
      <p:pic>
        <p:nvPicPr>
          <p:cNvPr id="8" name="Picture 7" descr="Saturn's_sm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2400"/>
            <a:ext cx="5630239" cy="3276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86400" y="51816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Constant signal outside of rings!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95800" y="6019802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Slight drop in signal as one star is hidden by the rings.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09800" y="4572002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Second drop in signal as second star passes behind the rings.</a:t>
            </a:r>
            <a:endParaRPr lang="en-US" dirty="0"/>
          </a:p>
        </p:txBody>
      </p:sp>
      <p:pic>
        <p:nvPicPr>
          <p:cNvPr id="13" name="Content Placeholder 3" descr="alpcencomparison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9527" y="9526"/>
            <a:ext cx="2124073" cy="771524"/>
          </a:xfrm>
        </p:spPr>
      </p:pic>
      <p:sp>
        <p:nvSpPr>
          <p:cNvPr id="2" name="Rectangle 1"/>
          <p:cNvSpPr/>
          <p:nvPr/>
        </p:nvSpPr>
        <p:spPr>
          <a:xfrm>
            <a:off x="6669021" y="1581403"/>
            <a:ext cx="1043835" cy="70459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05400" y="762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View of the VIMS pixel used to take the occultation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04738" y="3468469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Flux recorded by the VIMS pixel used to take the occultation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62873E-6 L -0.11892 0.021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" y="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0162 L -0.11892 0.0307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90" y="145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2998E-6 L -0.425 -4.82998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892 0.03079 L -0.16892 0.0307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892 0.02151 L -0.16961 0.019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-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5 -4.82998E-6 L -0.51667 -4.82998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62 0.0199 L -0.39393 0.0215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" y="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667 0 L -1.09167 0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961 0.02917 L -0.28628 0.0291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10" grpId="0"/>
      <p:bldP spid="11" grpId="0"/>
      <p:bldP spid="12" grpId="0"/>
      <p:bldP spid="2" grpId="0" animBg="1"/>
      <p:bldP spid="2" grpId="1" animBg="1"/>
      <p:bldP spid="2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firsteq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609601"/>
            <a:ext cx="7258050" cy="2381250"/>
          </a:xfrm>
        </p:spPr>
      </p:pic>
      <p:sp>
        <p:nvSpPr>
          <p:cNvPr id="7" name="Rectangle 6"/>
          <p:cNvSpPr/>
          <p:nvPr/>
        </p:nvSpPr>
        <p:spPr>
          <a:xfrm>
            <a:off x="838200" y="1371600"/>
            <a:ext cx="73152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8200" y="1981200"/>
            <a:ext cx="73152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matrixeq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4191001"/>
            <a:ext cx="7600950" cy="17335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8200" y="3200402"/>
            <a:ext cx="7391400" cy="646331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Choosing 4 wavelengths… Once we know A, B, Alpha, and Beta, we can solve for Ta, Tb, V, and U!</a:t>
            </a:r>
            <a:endParaRPr lang="en-US" dirty="0"/>
          </a:p>
        </p:txBody>
      </p:sp>
      <p:pic>
        <p:nvPicPr>
          <p:cNvPr id="11" name="Picture 5" descr="C:\Users\munka\AppData\Local\Microsoft\Windows\Temporary Internet Files\Content.IE5\967V42AV\MCj0434859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5867400"/>
            <a:ext cx="571500" cy="571500"/>
          </a:xfrm>
          <a:prstGeom prst="rect">
            <a:avLst/>
          </a:prstGeom>
          <a:noFill/>
        </p:spPr>
      </p:pic>
      <p:pic>
        <p:nvPicPr>
          <p:cNvPr id="12" name="Picture 5" descr="C:\Users\munka\AppData\Local\Microsoft\Windows\Temporary Internet Files\Content.IE5\967V42AV\MCj0434859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5867400"/>
            <a:ext cx="571500" cy="571500"/>
          </a:xfrm>
          <a:prstGeom prst="rect">
            <a:avLst/>
          </a:prstGeom>
          <a:noFill/>
        </p:spPr>
      </p:pic>
      <p:pic>
        <p:nvPicPr>
          <p:cNvPr id="13" name="Picture 5" descr="C:\Users\munka\AppData\Local\Microsoft\Windows\Temporary Internet Files\Content.IE5\967V42AV\MCj0434859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5867400"/>
            <a:ext cx="571500" cy="571500"/>
          </a:xfrm>
          <a:prstGeom prst="rect">
            <a:avLst/>
          </a:prstGeom>
          <a:noFill/>
        </p:spPr>
      </p:pic>
      <p:pic>
        <p:nvPicPr>
          <p:cNvPr id="14" name="Picture 5" descr="C:\Users\munka\AppData\Local\Microsoft\Windows\Temporary Internet Files\Content.IE5\967V42AV\MCj0434859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5867400"/>
            <a:ext cx="571500" cy="5715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762000" y="3124202"/>
            <a:ext cx="3657600" cy="1200329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numCol="1" rtlCol="0">
            <a:spAutoFit/>
          </a:bodyPr>
          <a:lstStyle/>
          <a:p>
            <a:r>
              <a:rPr lang="en-US" dirty="0" smtClean="0"/>
              <a:t>Transmission varies from 0 to 1 where 1 indicates we can see all of the star signal while 0 indicates the star is completely blocked!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48200" y="3124200"/>
            <a:ext cx="3657600" cy="92333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V and U have no upper limit, but they vary smoothly because of the large pixel size (200x400km).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2742406" y="2895600"/>
            <a:ext cx="457994" cy="79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 flipH="1" flipV="1">
            <a:off x="3924300" y="2628900"/>
            <a:ext cx="533400" cy="457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V="1">
            <a:off x="5828903" y="2857897"/>
            <a:ext cx="457994" cy="762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H="1" flipV="1">
            <a:off x="7010400" y="2743200"/>
            <a:ext cx="533400" cy="228600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95550" y="49328"/>
            <a:ext cx="4076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Math behind the occultation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5" grpId="0" animBg="1"/>
      <p:bldP spid="15" grpId="1" animBg="1"/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ringed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094468"/>
            <a:ext cx="9144000" cy="5519057"/>
          </a:xfrm>
        </p:spPr>
      </p:pic>
      <p:sp>
        <p:nvSpPr>
          <p:cNvPr id="3" name="TextBox 2"/>
          <p:cNvSpPr txBox="1"/>
          <p:nvPr/>
        </p:nvSpPr>
        <p:spPr>
          <a:xfrm>
            <a:off x="5105400" y="1828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Level 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1400" y="2590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Level 2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4648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Level 3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62400" y="10668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Ring Edge</a:t>
            </a:r>
            <a:endParaRPr lang="en-US" dirty="0"/>
          </a:p>
        </p:txBody>
      </p:sp>
      <p:pic>
        <p:nvPicPr>
          <p:cNvPr id="8" name="Content Placeholder 5" descr="levelseq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3200400"/>
            <a:ext cx="4787644" cy="1676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00400" y="233084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Determining A and B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over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44000" cy="5415643"/>
          </a:xfrm>
        </p:spPr>
      </p:pic>
      <p:sp>
        <p:nvSpPr>
          <p:cNvPr id="3" name="TextBox 2"/>
          <p:cNvSpPr txBox="1"/>
          <p:nvPr/>
        </p:nvSpPr>
        <p:spPr>
          <a:xfrm>
            <a:off x="2971800" y="22858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A/B </a:t>
            </a:r>
            <a:r>
              <a:rPr lang="en-US" sz="2400" dirty="0" err="1" smtClean="0"/>
              <a:t>vs</a:t>
            </a:r>
            <a:r>
              <a:rPr lang="en-US" sz="2400" dirty="0" smtClean="0"/>
              <a:t> wavelength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overbbbcompa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44000" cy="5415643"/>
          </a:xfrm>
        </p:spPr>
      </p:pic>
      <p:sp>
        <p:nvSpPr>
          <p:cNvPr id="5" name="TextBox 4"/>
          <p:cNvSpPr txBox="1"/>
          <p:nvPr/>
        </p:nvSpPr>
        <p:spPr>
          <a:xfrm>
            <a:off x="5029200" y="1524000"/>
            <a:ext cx="2819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blue line is what we expect A/B to be if the stars were perfect black bodies (based on temperature and radii).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0" y="4419600"/>
            <a:ext cx="36576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48750" y="990600"/>
            <a:ext cx="190500" cy="541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71800" y="228585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A/B </a:t>
            </a:r>
            <a:r>
              <a:rPr lang="en-US" sz="2400" dirty="0" err="1" smtClean="0"/>
              <a:t>vs</a:t>
            </a:r>
            <a:r>
              <a:rPr lang="en-US" sz="2400" dirty="0" smtClean="0"/>
              <a:t> wavelength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762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Now that we have A and B, time to find Alpha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3505202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get Alpha, we look in the gaps (radius r</a:t>
            </a:r>
            <a:r>
              <a:rPr lang="en-US" sz="2400" baseline="-25000" dirty="0" smtClean="0"/>
              <a:t>g</a:t>
            </a:r>
            <a:r>
              <a:rPr lang="en-US" sz="2400" dirty="0" smtClean="0"/>
              <a:t>) where the total signal from Alpha Centauri is 1 and U is 0. (T</a:t>
            </a:r>
            <a:r>
              <a:rPr lang="en-US" sz="2400" baseline="-25000" dirty="0" smtClean="0"/>
              <a:t>a</a:t>
            </a:r>
            <a:r>
              <a:rPr lang="en-US" sz="2400" dirty="0" smtClean="0"/>
              <a:t>=T</a:t>
            </a:r>
            <a:r>
              <a:rPr lang="en-US" sz="2400" baseline="-25000" dirty="0" smtClean="0"/>
              <a:t>b</a:t>
            </a:r>
            <a:r>
              <a:rPr lang="en-US" sz="2400" dirty="0" smtClean="0"/>
              <a:t>=1, U=0)</a:t>
            </a:r>
            <a:endParaRPr lang="en-US" sz="2400" dirty="0"/>
          </a:p>
        </p:txBody>
      </p:sp>
      <p:pic>
        <p:nvPicPr>
          <p:cNvPr id="6" name="Picture 5" descr="matrixeq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762001"/>
            <a:ext cx="7600950" cy="738553"/>
          </a:xfrm>
          <a:prstGeom prst="rect">
            <a:avLst/>
          </a:prstGeom>
        </p:spPr>
      </p:pic>
      <p:pic>
        <p:nvPicPr>
          <p:cNvPr id="1026" name="Picture 2" descr="C:\Users\munka\AppData\Local\Microsoft\Windows\Temporary Internet Files\Content.IE5\967V42AV\MCj0441310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600200"/>
            <a:ext cx="609600" cy="609600"/>
          </a:xfrm>
          <a:prstGeom prst="rect">
            <a:avLst/>
          </a:prstGeom>
          <a:noFill/>
        </p:spPr>
      </p:pic>
      <p:pic>
        <p:nvPicPr>
          <p:cNvPr id="1029" name="Picture 5" descr="C:\Users\munka\AppData\Local\Microsoft\Windows\Temporary Internet Files\Content.IE5\967V42AV\MCj0434859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600200"/>
            <a:ext cx="571500" cy="571500"/>
          </a:xfrm>
          <a:prstGeom prst="rect">
            <a:avLst/>
          </a:prstGeom>
          <a:noFill/>
        </p:spPr>
      </p:pic>
      <p:pic>
        <p:nvPicPr>
          <p:cNvPr id="10" name="Picture 2" descr="C:\Users\munka\AppData\Local\Microsoft\Windows\Temporary Internet Files\Content.IE5\967V42AV\MCj0441310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600200"/>
            <a:ext cx="609600" cy="609600"/>
          </a:xfrm>
          <a:prstGeom prst="rect">
            <a:avLst/>
          </a:prstGeom>
          <a:noFill/>
        </p:spPr>
      </p:pic>
      <p:pic>
        <p:nvPicPr>
          <p:cNvPr id="11" name="Picture 5" descr="C:\Users\munka\AppData\Local\Microsoft\Windows\Temporary Internet Files\Content.IE5\967V42AV\MCj0434859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1600200"/>
            <a:ext cx="571500" cy="571500"/>
          </a:xfrm>
          <a:prstGeom prst="rect">
            <a:avLst/>
          </a:prstGeom>
          <a:noFill/>
        </p:spPr>
      </p:pic>
      <p:pic>
        <p:nvPicPr>
          <p:cNvPr id="13" name="Picture 12" descr="eqnalph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3400" y="5021977"/>
            <a:ext cx="7943850" cy="9955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3381</TotalTime>
  <Words>591</Words>
  <Application>Microsoft Office PowerPoint</Application>
  <PresentationFormat>On-screen Show (4:3)</PresentationFormat>
  <Paragraphs>58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Isolation of stellar signals in a binary star: Occultation of Saturn’s rings</dc:title>
  <dc:creator>munka</dc:creator>
  <cp:lastModifiedBy>munka</cp:lastModifiedBy>
  <cp:revision>291</cp:revision>
  <dcterms:created xsi:type="dcterms:W3CDTF">2006-08-16T00:00:00Z</dcterms:created>
  <dcterms:modified xsi:type="dcterms:W3CDTF">2011-02-02T07:02:12Z</dcterms:modified>
</cp:coreProperties>
</file>